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39" r:id="rId2"/>
    <p:sldId id="890" r:id="rId3"/>
    <p:sldId id="864" r:id="rId4"/>
    <p:sldId id="606" r:id="rId5"/>
    <p:sldId id="295" r:id="rId6"/>
    <p:sldId id="296" r:id="rId7"/>
    <p:sldId id="297" r:id="rId8"/>
    <p:sldId id="429" r:id="rId9"/>
    <p:sldId id="299" r:id="rId10"/>
    <p:sldId id="856" r:id="rId11"/>
    <p:sldId id="891" r:id="rId12"/>
    <p:sldId id="307" r:id="rId13"/>
    <p:sldId id="308" r:id="rId14"/>
    <p:sldId id="309" r:id="rId15"/>
    <p:sldId id="403" r:id="rId16"/>
    <p:sldId id="303" r:id="rId17"/>
    <p:sldId id="780" r:id="rId18"/>
    <p:sldId id="337" r:id="rId19"/>
    <p:sldId id="613" r:id="rId20"/>
    <p:sldId id="786" r:id="rId21"/>
    <p:sldId id="8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0706" autoAdjust="0"/>
  </p:normalViewPr>
  <p:slideViewPr>
    <p:cSldViewPr snapToGrid="0">
      <p:cViewPr varScale="1">
        <p:scale>
          <a:sx n="61" d="100"/>
          <a:sy n="61" d="100"/>
        </p:scale>
        <p:origin x="14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D84B8-69D3-4C0A-8CB3-707551338654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9A75B-916A-47E7-A328-D8032403CE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35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One sentence for WGAN: Using Earth Mover’s Distance to evaluate two distributions</a:t>
            </a:r>
          </a:p>
          <a:p>
            <a:pPr lvl="1"/>
            <a:r>
              <a:rPr lang="en-US" altLang="zh-TW" sz="2800" dirty="0"/>
              <a:t>Earth Mover’s Distance = Wasserstein Distance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9A75B-916A-47E7-A328-D8032403CE7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66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Xi Chen, Yan </a:t>
            </a:r>
            <a:r>
              <a:rPr lang="en-US" altLang="zh-TW" dirty="0" err="1"/>
              <a:t>Duan</a:t>
            </a:r>
            <a:r>
              <a:rPr lang="en-US" altLang="zh-TW" dirty="0"/>
              <a:t>, Rein </a:t>
            </a:r>
            <a:r>
              <a:rPr lang="en-US" altLang="zh-TW" dirty="0" err="1"/>
              <a:t>Houthooft</a:t>
            </a:r>
            <a:r>
              <a:rPr lang="en-US" altLang="zh-TW" dirty="0"/>
              <a:t>, John Schulman, Ilya </a:t>
            </a:r>
            <a:r>
              <a:rPr lang="en-US" altLang="zh-TW" dirty="0" err="1"/>
              <a:t>Sutskever</a:t>
            </a:r>
            <a:r>
              <a:rPr lang="en-US" altLang="zh-TW" dirty="0"/>
              <a:t>, Pieter </a:t>
            </a:r>
            <a:r>
              <a:rPr lang="en-US" altLang="zh-TW" dirty="0" err="1"/>
              <a:t>Abbeel</a:t>
            </a:r>
            <a:r>
              <a:rPr lang="en-US" altLang="zh-TW" dirty="0"/>
              <a:t>, </a:t>
            </a:r>
            <a:r>
              <a:rPr lang="en-US" altLang="zh-TW" dirty="0" err="1"/>
              <a:t>InfoGAN</a:t>
            </a:r>
            <a:r>
              <a:rPr lang="en-US" altLang="zh-TW" dirty="0"/>
              <a:t>: Interpretable Representation Learning by Information Maximizing Generative Adversarial Nets, NIPS, 2015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76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</a:rPr>
              <a:t>Move towards value 1</a:t>
            </a:r>
            <a:endParaRPr lang="zh-TW" altLang="en-US" sz="1200" dirty="0">
              <a:solidFill>
                <a:srgbClr val="00B05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830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http://www.wxlhcc.com/product/328294.html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653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利普希茨連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 speaking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88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利普希茨連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 speaking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94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>
                <a:latin typeface="CMR10"/>
              </a:rPr>
              <a:t>Using </a:t>
            </a:r>
            <a:r>
              <a:rPr lang="en-US" altLang="zh-TW" sz="1200" dirty="0" err="1">
                <a:latin typeface="CMR10"/>
              </a:rPr>
              <a:t>RMSProp</a:t>
            </a:r>
            <a:r>
              <a:rPr lang="en-US" altLang="zh-TW" sz="1200" dirty="0">
                <a:latin typeface="CMR10"/>
              </a:rPr>
              <a:t> instead of Adam</a:t>
            </a: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68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zh-TW" dirty="0"/>
              <a:t>Ref: </a:t>
            </a:r>
            <a:r>
              <a:rPr lang="en-US" altLang="zh-TW" dirty="0" err="1"/>
              <a:t>Junbo</a:t>
            </a:r>
            <a:r>
              <a:rPr lang="en-US" altLang="zh-TW" dirty="0"/>
              <a:t> Zhao, Michael Mathieu, Yann </a:t>
            </a:r>
            <a:r>
              <a:rPr lang="en-US" altLang="zh-TW" dirty="0" err="1"/>
              <a:t>LeCun</a:t>
            </a:r>
            <a:r>
              <a:rPr lang="en-US" altLang="zh-TW" dirty="0"/>
              <a:t>,</a:t>
            </a:r>
            <a:r>
              <a:rPr lang="nl-NL" altLang="zh-TW" dirty="0"/>
              <a:t> </a:t>
            </a:r>
            <a:r>
              <a:rPr lang="en-US" altLang="zh-TW" dirty="0"/>
              <a:t>Energy-based Generative Adversarial Network, ICRL 2017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9A75B-916A-47E7-A328-D8032403CE7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589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 </a:t>
            </a:r>
            <a:r>
              <a:rPr lang="en-US" altLang="zh-TW" dirty="0"/>
              <a:t>discriminator</a:t>
            </a:r>
            <a:r>
              <a:rPr lang="zh-TW" altLang="en-US" dirty="0"/>
              <a:t> 非常嚴格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7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70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60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53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39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2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62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3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77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94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09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47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70C16-2F07-4501-A571-F9B27797F0FB}" type="datetimeFigureOut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EA666-53E2-4860-873E-DC3AE3474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73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8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6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3" Type="http://schemas.openxmlformats.org/officeDocument/2006/relationships/image" Target="../media/image22.png"/><Relationship Id="rId7" Type="http://schemas.openxmlformats.org/officeDocument/2006/relationships/image" Target="../media/image1170.png"/><Relationship Id="rId12" Type="http://schemas.openxmlformats.org/officeDocument/2006/relationships/image" Target="../media/image1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11" Type="http://schemas.openxmlformats.org/officeDocument/2006/relationships/image" Target="../media/image1210.png"/><Relationship Id="rId5" Type="http://schemas.openxmlformats.org/officeDocument/2006/relationships/image" Target="../media/image1150.png"/><Relationship Id="rId10" Type="http://schemas.openxmlformats.org/officeDocument/2006/relationships/image" Target="../media/image1200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710.png"/><Relationship Id="rId7" Type="http://schemas.openxmlformats.org/officeDocument/2006/relationships/image" Target="../media/image98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40.png"/><Relationship Id="rId4" Type="http://schemas.openxmlformats.org/officeDocument/2006/relationships/image" Target="../media/image9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11" Type="http://schemas.openxmlformats.org/officeDocument/2006/relationships/image" Target="../media/image111.png"/><Relationship Id="rId5" Type="http://schemas.openxmlformats.org/officeDocument/2006/relationships/image" Target="../media/image1031.png"/><Relationship Id="rId10" Type="http://schemas.openxmlformats.org/officeDocument/2006/relationships/image" Target="../media/image110.png"/><Relationship Id="rId4" Type="http://schemas.openxmlformats.org/officeDocument/2006/relationships/image" Target="../media/image8.png"/><Relationship Id="rId9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C237C-B93A-4221-BE0F-C1D3E12CB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Tips for Improving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FE94BC-9C91-4620-924F-4DE872039D16}"/>
              </a:ext>
            </a:extLst>
          </p:cNvPr>
          <p:cNvSpPr/>
          <p:nvPr/>
        </p:nvSpPr>
        <p:spPr>
          <a:xfrm>
            <a:off x="483703" y="5530273"/>
            <a:ext cx="856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Martin </a:t>
            </a:r>
            <a:r>
              <a:rPr lang="en-US" altLang="zh-TW" dirty="0" err="1"/>
              <a:t>Arjovsky</a:t>
            </a:r>
            <a:r>
              <a:rPr lang="en-US" altLang="zh-TW" dirty="0"/>
              <a:t>, </a:t>
            </a:r>
            <a:r>
              <a:rPr lang="en-US" altLang="zh-TW" dirty="0" err="1"/>
              <a:t>Soumith</a:t>
            </a:r>
            <a:r>
              <a:rPr lang="en-US" altLang="zh-TW" dirty="0"/>
              <a:t> </a:t>
            </a:r>
            <a:r>
              <a:rPr lang="en-US" altLang="zh-TW" dirty="0" err="1"/>
              <a:t>Chintala</a:t>
            </a:r>
            <a:r>
              <a:rPr lang="en-US" altLang="zh-TW" dirty="0"/>
              <a:t>, Léon </a:t>
            </a:r>
            <a:r>
              <a:rPr lang="en-US" altLang="zh-TW" dirty="0" err="1"/>
              <a:t>Bottou</a:t>
            </a:r>
            <a:r>
              <a:rPr lang="en-US" altLang="zh-TW" dirty="0"/>
              <a:t>, Wasserstein GAN,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2017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DA9BE8-7346-4CA3-A2BC-D1FBA45E98B1}"/>
              </a:ext>
            </a:extLst>
          </p:cNvPr>
          <p:cNvSpPr/>
          <p:nvPr/>
        </p:nvSpPr>
        <p:spPr>
          <a:xfrm>
            <a:off x="483703" y="5899605"/>
            <a:ext cx="8435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Ishaan </a:t>
            </a:r>
            <a:r>
              <a:rPr lang="en-US" altLang="zh-TW" dirty="0" err="1"/>
              <a:t>Gulrajani</a:t>
            </a:r>
            <a:r>
              <a:rPr lang="en-US" altLang="zh-TW" dirty="0"/>
              <a:t>, Faruk Ahmed, Martin </a:t>
            </a:r>
            <a:r>
              <a:rPr lang="en-US" altLang="zh-TW" dirty="0" err="1"/>
              <a:t>Arjovsky</a:t>
            </a:r>
            <a:r>
              <a:rPr lang="en-US" altLang="zh-TW" dirty="0"/>
              <a:t>, Vincent </a:t>
            </a:r>
            <a:r>
              <a:rPr lang="en-US" altLang="zh-TW" dirty="0" err="1"/>
              <a:t>Dumoulin</a:t>
            </a:r>
            <a:r>
              <a:rPr lang="en-US" altLang="zh-TW" dirty="0"/>
              <a:t>, Aaron </a:t>
            </a:r>
            <a:r>
              <a:rPr lang="en-US" altLang="zh-TW" dirty="0" err="1"/>
              <a:t>Courville</a:t>
            </a:r>
            <a:r>
              <a:rPr lang="en-US" altLang="zh-TW" dirty="0"/>
              <a:t>, “Improved Training of Wasserstein GANs”,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54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6961" y="2143388"/>
                <a:ext cx="12499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61" y="2143388"/>
                <a:ext cx="124995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547244" y="2505968"/>
                <a:ext cx="7247048" cy="640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∈1−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𝐿𝑖𝑝𝑠𝑐h𝑖𝑡𝑧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244" y="2505968"/>
                <a:ext cx="7247048" cy="640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5FC1887-A0A0-4A2A-B7BF-F2A420D75F7A}"/>
                  </a:ext>
                </a:extLst>
              </p:cNvPr>
              <p:cNvSpPr/>
              <p:nvPr/>
            </p:nvSpPr>
            <p:spPr>
              <a:xfrm>
                <a:off x="585383" y="1473040"/>
                <a:ext cx="80183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Evaluate </a:t>
                </a:r>
                <a:r>
                  <a:rPr lang="zh-TW" altLang="en-US" sz="2800" dirty="0"/>
                  <a:t>wasserstein distance </a:t>
                </a:r>
                <a:r>
                  <a:rPr lang="en-US" altLang="zh-TW" sz="2800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5FC1887-A0A0-4A2A-B7BF-F2A420D75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83" y="1473040"/>
                <a:ext cx="8018349" cy="523220"/>
              </a:xfrm>
              <a:prstGeom prst="rect">
                <a:avLst/>
              </a:prstGeom>
              <a:blipFill>
                <a:blip r:embed="rId5"/>
                <a:stretch>
                  <a:fillRect l="-1521"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328C26C-E88B-46C7-894E-EA89F88DE0F4}"/>
              </a:ext>
            </a:extLst>
          </p:cNvPr>
          <p:cNvSpPr/>
          <p:nvPr/>
        </p:nvSpPr>
        <p:spPr>
          <a:xfrm>
            <a:off x="5343702" y="117490"/>
            <a:ext cx="3506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[Martin </a:t>
            </a:r>
            <a:r>
              <a:rPr lang="en-US" altLang="zh-TW" dirty="0" err="1">
                <a:solidFill>
                  <a:srgbClr val="0000FF"/>
                </a:solidFill>
              </a:rPr>
              <a:t>Arjovsky</a:t>
            </a:r>
            <a:r>
              <a:rPr lang="en-US" altLang="zh-TW" dirty="0">
                <a:solidFill>
                  <a:srgbClr val="0000FF"/>
                </a:solidFill>
              </a:rPr>
              <a:t>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2B23E36E-CE9F-41A6-B281-742E6BA991BE}"/>
              </a:ext>
            </a:extLst>
          </p:cNvPr>
          <p:cNvSpPr/>
          <p:nvPr/>
        </p:nvSpPr>
        <p:spPr>
          <a:xfrm flipV="1">
            <a:off x="5507624" y="2225739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B740A4E6-4369-4E16-B626-5B28C10D25B6}"/>
              </a:ext>
            </a:extLst>
          </p:cNvPr>
          <p:cNvSpPr/>
          <p:nvPr/>
        </p:nvSpPr>
        <p:spPr>
          <a:xfrm>
            <a:off x="7775280" y="2263993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CC324FD-01F2-4073-84F1-89957F35BAA9}"/>
              </a:ext>
            </a:extLst>
          </p:cNvPr>
          <p:cNvCxnSpPr/>
          <p:nvPr/>
        </p:nvCxnSpPr>
        <p:spPr>
          <a:xfrm>
            <a:off x="2349174" y="3156276"/>
            <a:ext cx="1470581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096C69-3758-4740-BB96-B9A01958F545}"/>
              </a:ext>
            </a:extLst>
          </p:cNvPr>
          <p:cNvSpPr txBox="1"/>
          <p:nvPr/>
        </p:nvSpPr>
        <p:spPr>
          <a:xfrm>
            <a:off x="1221153" y="3248170"/>
            <a:ext cx="364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 has to be smooth enough.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6637A1B-6FFD-4C60-8943-DA5E0CE1D33D}"/>
              </a:ext>
            </a:extLst>
          </p:cNvPr>
          <p:cNvGrpSpPr/>
          <p:nvPr/>
        </p:nvGrpSpPr>
        <p:grpSpPr>
          <a:xfrm>
            <a:off x="4952085" y="5329167"/>
            <a:ext cx="3608951" cy="194716"/>
            <a:chOff x="2912406" y="6388647"/>
            <a:chExt cx="3608951" cy="194716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5E4F36E-365F-4830-ABC7-0561817E956C}"/>
                </a:ext>
              </a:extLst>
            </p:cNvPr>
            <p:cNvCxnSpPr>
              <a:cxnSpLocks/>
            </p:cNvCxnSpPr>
            <p:nvPr/>
          </p:nvCxnSpPr>
          <p:spPr>
            <a:xfrm>
              <a:off x="2912406" y="6497575"/>
              <a:ext cx="360895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A6ECBB43-A85C-4E31-8BBD-81D6ADB9716F}"/>
                </a:ext>
              </a:extLst>
            </p:cNvPr>
            <p:cNvSpPr/>
            <p:nvPr/>
          </p:nvSpPr>
          <p:spPr>
            <a:xfrm>
              <a:off x="5358789" y="6402261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64C39883-E990-43B1-8DE3-FEB4E9794E05}"/>
                </a:ext>
              </a:extLst>
            </p:cNvPr>
            <p:cNvSpPr/>
            <p:nvPr/>
          </p:nvSpPr>
          <p:spPr>
            <a:xfrm>
              <a:off x="5173669" y="640226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15E1FE06-66B8-49E7-B148-F1DC802FA6B8}"/>
                </a:ext>
              </a:extLst>
            </p:cNvPr>
            <p:cNvSpPr/>
            <p:nvPr/>
          </p:nvSpPr>
          <p:spPr>
            <a:xfrm>
              <a:off x="5522997" y="640225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3241F9B3-183E-46F4-A20C-FF87B03AEBFE}"/>
                </a:ext>
              </a:extLst>
            </p:cNvPr>
            <p:cNvSpPr/>
            <p:nvPr/>
          </p:nvSpPr>
          <p:spPr>
            <a:xfrm>
              <a:off x="4910129" y="640021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9AA15CA0-48BA-40DC-9121-4CF4984C96D2}"/>
                </a:ext>
              </a:extLst>
            </p:cNvPr>
            <p:cNvSpPr/>
            <p:nvPr/>
          </p:nvSpPr>
          <p:spPr>
            <a:xfrm>
              <a:off x="5798500" y="641178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9CD1C308-5485-4018-84F1-09A62F3B42BD}"/>
                </a:ext>
              </a:extLst>
            </p:cNvPr>
            <p:cNvSpPr/>
            <p:nvPr/>
          </p:nvSpPr>
          <p:spPr>
            <a:xfrm>
              <a:off x="3842131" y="6390691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F0A46824-20FA-4A1E-A9ED-F09CFFCF285D}"/>
                </a:ext>
              </a:extLst>
            </p:cNvPr>
            <p:cNvSpPr/>
            <p:nvPr/>
          </p:nvSpPr>
          <p:spPr>
            <a:xfrm>
              <a:off x="3657011" y="639069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BA99846-EE35-4564-908C-3FFA5E1D3D89}"/>
                </a:ext>
              </a:extLst>
            </p:cNvPr>
            <p:cNvSpPr/>
            <p:nvPr/>
          </p:nvSpPr>
          <p:spPr>
            <a:xfrm>
              <a:off x="4006339" y="639068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C803E559-B97D-4A48-A384-19CC336106EA}"/>
                </a:ext>
              </a:extLst>
            </p:cNvPr>
            <p:cNvSpPr/>
            <p:nvPr/>
          </p:nvSpPr>
          <p:spPr>
            <a:xfrm>
              <a:off x="3393471" y="638864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DA79FC19-DBEC-429A-AC8F-48A191D5B626}"/>
                </a:ext>
              </a:extLst>
            </p:cNvPr>
            <p:cNvSpPr/>
            <p:nvPr/>
          </p:nvSpPr>
          <p:spPr>
            <a:xfrm>
              <a:off x="4281842" y="640021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8518A7AB-C2E1-4593-B75D-2E1670144851}"/>
              </a:ext>
            </a:extLst>
          </p:cNvPr>
          <p:cNvSpPr/>
          <p:nvPr/>
        </p:nvSpPr>
        <p:spPr>
          <a:xfrm rot="5400000" flipV="1">
            <a:off x="5657816" y="5918024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1493FCF-AB80-4033-8D39-C51DF308A2DE}"/>
              </a:ext>
            </a:extLst>
          </p:cNvPr>
          <p:cNvSpPr/>
          <p:nvPr/>
        </p:nvSpPr>
        <p:spPr>
          <a:xfrm rot="16200000">
            <a:off x="7217096" y="4283436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5BC4CC4-C529-4A2E-9920-4BB8FC85DFE0}"/>
              </a:ext>
            </a:extLst>
          </p:cNvPr>
          <p:cNvSpPr txBox="1"/>
          <p:nvPr/>
        </p:nvSpPr>
        <p:spPr>
          <a:xfrm>
            <a:off x="7121385" y="4875058"/>
            <a:ext cx="79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real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4B78788-C323-4714-BB78-C8CA4E0E5755}"/>
                  </a:ext>
                </a:extLst>
              </p:cNvPr>
              <p:cNvSpPr txBox="1"/>
              <p:nvPr/>
            </p:nvSpPr>
            <p:spPr>
              <a:xfrm>
                <a:off x="4624270" y="6003155"/>
                <a:ext cx="6556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4B78788-C323-4714-BB78-C8CA4E0E5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70" y="6003155"/>
                <a:ext cx="65562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439F5446-986F-4AF8-B25A-0CE8B0E57109}"/>
              </a:ext>
            </a:extLst>
          </p:cNvPr>
          <p:cNvSpPr/>
          <p:nvPr/>
        </p:nvSpPr>
        <p:spPr>
          <a:xfrm>
            <a:off x="5149438" y="4300479"/>
            <a:ext cx="3251200" cy="2170704"/>
          </a:xfrm>
          <a:custGeom>
            <a:avLst/>
            <a:gdLst>
              <a:gd name="connsiteX0" fmla="*/ 0 w 3251200"/>
              <a:gd name="connsiteY0" fmla="*/ 1061073 h 2170704"/>
              <a:gd name="connsiteX1" fmla="*/ 377371 w 3251200"/>
              <a:gd name="connsiteY1" fmla="*/ 2048044 h 2170704"/>
              <a:gd name="connsiteX2" fmla="*/ 1045028 w 3251200"/>
              <a:gd name="connsiteY2" fmla="*/ 2120616 h 2170704"/>
              <a:gd name="connsiteX3" fmla="*/ 1335314 w 3251200"/>
              <a:gd name="connsiteY3" fmla="*/ 1728730 h 2170704"/>
              <a:gd name="connsiteX4" fmla="*/ 1799771 w 3251200"/>
              <a:gd name="connsiteY4" fmla="*/ 669187 h 2170704"/>
              <a:gd name="connsiteX5" fmla="*/ 2046514 w 3251200"/>
              <a:gd name="connsiteY5" fmla="*/ 88616 h 2170704"/>
              <a:gd name="connsiteX6" fmla="*/ 2510971 w 3251200"/>
              <a:gd name="connsiteY6" fmla="*/ 45073 h 2170704"/>
              <a:gd name="connsiteX7" fmla="*/ 2917371 w 3251200"/>
              <a:gd name="connsiteY7" fmla="*/ 509530 h 2170704"/>
              <a:gd name="connsiteX8" fmla="*/ 3251200 w 3251200"/>
              <a:gd name="connsiteY8" fmla="*/ 1627130 h 21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200" h="2170704">
                <a:moveTo>
                  <a:pt x="0" y="1061073"/>
                </a:moveTo>
                <a:cubicBezTo>
                  <a:pt x="101600" y="1466263"/>
                  <a:pt x="203200" y="1871454"/>
                  <a:pt x="377371" y="2048044"/>
                </a:cubicBezTo>
                <a:cubicBezTo>
                  <a:pt x="551542" y="2224634"/>
                  <a:pt x="885371" y="2173835"/>
                  <a:pt x="1045028" y="2120616"/>
                </a:cubicBezTo>
                <a:cubicBezTo>
                  <a:pt x="1204685" y="2067397"/>
                  <a:pt x="1209524" y="1970635"/>
                  <a:pt x="1335314" y="1728730"/>
                </a:cubicBezTo>
                <a:cubicBezTo>
                  <a:pt x="1461104" y="1486825"/>
                  <a:pt x="1681238" y="942539"/>
                  <a:pt x="1799771" y="669187"/>
                </a:cubicBezTo>
                <a:cubicBezTo>
                  <a:pt x="1918304" y="395835"/>
                  <a:pt x="1927981" y="192635"/>
                  <a:pt x="2046514" y="88616"/>
                </a:cubicBezTo>
                <a:cubicBezTo>
                  <a:pt x="2165047" y="-15403"/>
                  <a:pt x="2365828" y="-25079"/>
                  <a:pt x="2510971" y="45073"/>
                </a:cubicBezTo>
                <a:cubicBezTo>
                  <a:pt x="2656114" y="115225"/>
                  <a:pt x="2794000" y="245854"/>
                  <a:pt x="2917371" y="509530"/>
                </a:cubicBezTo>
                <a:cubicBezTo>
                  <a:pt x="3040742" y="773206"/>
                  <a:pt x="3145971" y="1200168"/>
                  <a:pt x="3251200" y="1627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D7D6201-1507-4CBB-8EC3-3F53F9C1785B}"/>
              </a:ext>
            </a:extLst>
          </p:cNvPr>
          <p:cNvSpPr txBox="1"/>
          <p:nvPr/>
        </p:nvSpPr>
        <p:spPr>
          <a:xfrm>
            <a:off x="5233600" y="4869543"/>
            <a:ext cx="155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generated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0A13274-3E82-4D4B-8705-C1B9C3243909}"/>
              </a:ext>
            </a:extLst>
          </p:cNvPr>
          <p:cNvSpPr txBox="1"/>
          <p:nvPr/>
        </p:nvSpPr>
        <p:spPr>
          <a:xfrm>
            <a:off x="6586815" y="5816816"/>
            <a:ext cx="79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93B83E1-627F-4827-BF19-9AA2A044F0D0}"/>
                  </a:ext>
                </a:extLst>
              </p:cNvPr>
              <p:cNvSpPr txBox="1"/>
              <p:nvPr/>
            </p:nvSpPr>
            <p:spPr>
              <a:xfrm>
                <a:off x="7247378" y="3912583"/>
                <a:ext cx="3879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93B83E1-627F-4827-BF19-9AA2A044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8" y="3912583"/>
                <a:ext cx="38792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75BDAB3D-492C-4B1D-B977-EF06035D2853}"/>
              </a:ext>
            </a:extLst>
          </p:cNvPr>
          <p:cNvSpPr txBox="1"/>
          <p:nvPr/>
        </p:nvSpPr>
        <p:spPr>
          <a:xfrm>
            <a:off x="601751" y="4274894"/>
            <a:ext cx="4033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Without the constraint, the training of D will not converge.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59AB0A-7771-4447-BCFB-7AA4238178DD}"/>
                  </a:ext>
                </a:extLst>
              </p:cNvPr>
              <p:cNvSpPr txBox="1"/>
              <p:nvPr/>
            </p:nvSpPr>
            <p:spPr>
              <a:xfrm>
                <a:off x="603564" y="5378559"/>
                <a:ext cx="4033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Keeping the D smooth forces D(x) become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59AB0A-7771-4447-BCFB-7AA423817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4" y="5378559"/>
                <a:ext cx="4033846" cy="830997"/>
              </a:xfrm>
              <a:prstGeom prst="rect">
                <a:avLst/>
              </a:prstGeom>
              <a:blipFill>
                <a:blip r:embed="rId8"/>
                <a:stretch>
                  <a:fillRect l="-2266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8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 animBg="1"/>
      <p:bldP spid="19" grpId="0" animBg="1"/>
      <p:bldP spid="26" grpId="0"/>
      <p:bldP spid="42" grpId="0" animBg="1"/>
      <p:bldP spid="43" grpId="0" animBg="1"/>
      <p:bldP spid="45" grpId="0"/>
      <p:bldP spid="46" grpId="0"/>
      <p:bldP spid="46" grpId="1"/>
      <p:bldP spid="47" grpId="0" animBg="1"/>
      <p:bldP spid="48" grpId="0"/>
      <p:bldP spid="49" grpId="0"/>
      <p:bldP spid="50" grpId="0"/>
      <p:bldP spid="50" grpId="1"/>
      <p:bldP spid="2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6961" y="2143388"/>
                <a:ext cx="12499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61" y="2143388"/>
                <a:ext cx="124995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547244" y="2505968"/>
                <a:ext cx="7247048" cy="640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∈1−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𝐿𝑖𝑝𝑠𝑐h𝑖𝑡𝑧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244" y="2505968"/>
                <a:ext cx="7247048" cy="640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5FC1887-A0A0-4A2A-B7BF-F2A420D75F7A}"/>
                  </a:ext>
                </a:extLst>
              </p:cNvPr>
              <p:cNvSpPr/>
              <p:nvPr/>
            </p:nvSpPr>
            <p:spPr>
              <a:xfrm>
                <a:off x="585383" y="1473040"/>
                <a:ext cx="80183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Evaluate </a:t>
                </a:r>
                <a:r>
                  <a:rPr lang="zh-TW" altLang="en-US" sz="2800" dirty="0"/>
                  <a:t>wasserstein distance </a:t>
                </a:r>
                <a:r>
                  <a:rPr lang="en-US" altLang="zh-TW" sz="2800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5FC1887-A0A0-4A2A-B7BF-F2A420D75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83" y="1473040"/>
                <a:ext cx="8018349" cy="523220"/>
              </a:xfrm>
              <a:prstGeom prst="rect">
                <a:avLst/>
              </a:prstGeom>
              <a:blipFill>
                <a:blip r:embed="rId5"/>
                <a:stretch>
                  <a:fillRect l="-1521"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328C26C-E88B-46C7-894E-EA89F88DE0F4}"/>
              </a:ext>
            </a:extLst>
          </p:cNvPr>
          <p:cNvSpPr/>
          <p:nvPr/>
        </p:nvSpPr>
        <p:spPr>
          <a:xfrm>
            <a:off x="5287370" y="127925"/>
            <a:ext cx="3506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[Martin </a:t>
            </a:r>
            <a:r>
              <a:rPr lang="en-US" altLang="zh-TW" dirty="0" err="1">
                <a:solidFill>
                  <a:srgbClr val="0000FF"/>
                </a:solidFill>
              </a:rPr>
              <a:t>Arjovsky</a:t>
            </a:r>
            <a:r>
              <a:rPr lang="en-US" altLang="zh-TW" dirty="0">
                <a:solidFill>
                  <a:srgbClr val="0000FF"/>
                </a:solidFill>
              </a:rPr>
              <a:t>, et al., </a:t>
            </a:r>
            <a:r>
              <a:rPr lang="en-US" altLang="zh-TW" dirty="0" err="1">
                <a:solidFill>
                  <a:srgbClr val="0000FF"/>
                </a:solidFill>
              </a:rPr>
              <a:t>arXiv</a:t>
            </a:r>
            <a:r>
              <a:rPr lang="en-US" altLang="zh-TW" dirty="0">
                <a:solidFill>
                  <a:srgbClr val="0000FF"/>
                </a:solidFill>
              </a:rPr>
              <a:t>, 2017]</a:t>
            </a: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2B23E36E-CE9F-41A6-B281-742E6BA991BE}"/>
              </a:ext>
            </a:extLst>
          </p:cNvPr>
          <p:cNvSpPr/>
          <p:nvPr/>
        </p:nvSpPr>
        <p:spPr>
          <a:xfrm flipV="1">
            <a:off x="5507624" y="2225739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B740A4E6-4369-4E16-B626-5B28C10D25B6}"/>
              </a:ext>
            </a:extLst>
          </p:cNvPr>
          <p:cNvSpPr/>
          <p:nvPr/>
        </p:nvSpPr>
        <p:spPr>
          <a:xfrm>
            <a:off x="7775280" y="2263993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CC324FD-01F2-4073-84F1-89957F35BAA9}"/>
              </a:ext>
            </a:extLst>
          </p:cNvPr>
          <p:cNvCxnSpPr/>
          <p:nvPr/>
        </p:nvCxnSpPr>
        <p:spPr>
          <a:xfrm>
            <a:off x="2349174" y="3156276"/>
            <a:ext cx="1470581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CB0B3A2-78AD-40D4-A4AE-81FDF1603A56}"/>
              </a:ext>
            </a:extLst>
          </p:cNvPr>
          <p:cNvSpPr txBox="1"/>
          <p:nvPr/>
        </p:nvSpPr>
        <p:spPr>
          <a:xfrm>
            <a:off x="4961007" y="3248170"/>
            <a:ext cx="477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fulfill this constraint?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096C69-3758-4740-BB96-B9A01958F545}"/>
              </a:ext>
            </a:extLst>
          </p:cNvPr>
          <p:cNvSpPr txBox="1"/>
          <p:nvPr/>
        </p:nvSpPr>
        <p:spPr>
          <a:xfrm>
            <a:off x="1221153" y="3248170"/>
            <a:ext cx="364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 has to be smooth enough.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01291A5-5129-4C83-AD5D-D9E06C2A42EE}"/>
                  </a:ext>
                </a:extLst>
              </p:cNvPr>
              <p:cNvSpPr txBox="1"/>
              <p:nvPr/>
            </p:nvSpPr>
            <p:spPr>
              <a:xfrm>
                <a:off x="619615" y="4498169"/>
                <a:ext cx="4224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01291A5-5129-4C83-AD5D-D9E06C2A4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15" y="4498169"/>
                <a:ext cx="4224811" cy="369332"/>
              </a:xfrm>
              <a:prstGeom prst="rect">
                <a:avLst/>
              </a:prstGeom>
              <a:blipFill>
                <a:blip r:embed="rId6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>
            <a:extLst>
              <a:ext uri="{FF2B5EF4-FFF2-40B4-BE49-F238E27FC236}">
                <a16:creationId xmlns:a16="http://schemas.microsoft.com/office/drawing/2014/main" id="{91108BA0-ED18-4A0C-95CA-D512D40049C1}"/>
              </a:ext>
            </a:extLst>
          </p:cNvPr>
          <p:cNvSpPr txBox="1"/>
          <p:nvPr/>
        </p:nvSpPr>
        <p:spPr>
          <a:xfrm>
            <a:off x="640694" y="3961458"/>
            <a:ext cx="385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Lipschitz Function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E3D14861-5D48-422C-8BC8-5F48518FB9E9}"/>
                  </a:ext>
                </a:extLst>
              </p:cNvPr>
              <p:cNvSpPr txBox="1"/>
              <p:nvPr/>
            </p:nvSpPr>
            <p:spPr>
              <a:xfrm>
                <a:off x="678545" y="5689600"/>
                <a:ext cx="33265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K=1 for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𝐿𝑖𝑝𝑠𝑐h𝑖𝑡𝑧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E3D14861-5D48-422C-8BC8-5F48518F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45" y="5689600"/>
                <a:ext cx="3326566" cy="461665"/>
              </a:xfrm>
              <a:prstGeom prst="rect">
                <a:avLst/>
              </a:prstGeom>
              <a:blipFill>
                <a:blip r:embed="rId7"/>
                <a:stretch>
                  <a:fillRect l="-27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>
            <a:extLst>
              <a:ext uri="{FF2B5EF4-FFF2-40B4-BE49-F238E27FC236}">
                <a16:creationId xmlns:a16="http://schemas.microsoft.com/office/drawing/2014/main" id="{21C2F864-778B-4A3D-99C6-C95E33B0E0BD}"/>
              </a:ext>
            </a:extLst>
          </p:cNvPr>
          <p:cNvSpPr txBox="1"/>
          <p:nvPr/>
        </p:nvSpPr>
        <p:spPr>
          <a:xfrm>
            <a:off x="826406" y="4841995"/>
            <a:ext cx="1829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Output change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A4FEA06-9097-4A1F-8E4A-9E3CB729FC15}"/>
              </a:ext>
            </a:extLst>
          </p:cNvPr>
          <p:cNvSpPr txBox="1"/>
          <p:nvPr/>
        </p:nvSpPr>
        <p:spPr>
          <a:xfrm>
            <a:off x="3164448" y="4841996"/>
            <a:ext cx="1829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Input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change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5E4AAD6-620E-484D-B085-CB991794CCA1}"/>
              </a:ext>
            </a:extLst>
          </p:cNvPr>
          <p:cNvCxnSpPr>
            <a:cxnSpLocks/>
          </p:cNvCxnSpPr>
          <p:nvPr/>
        </p:nvCxnSpPr>
        <p:spPr>
          <a:xfrm>
            <a:off x="5316782" y="6298587"/>
            <a:ext cx="33146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25EA27A7-8465-4773-96D9-C71FEBCECA50}"/>
              </a:ext>
            </a:extLst>
          </p:cNvPr>
          <p:cNvSpPr/>
          <p:nvPr/>
        </p:nvSpPr>
        <p:spPr>
          <a:xfrm>
            <a:off x="5965380" y="3848574"/>
            <a:ext cx="2017486" cy="2817843"/>
          </a:xfrm>
          <a:custGeom>
            <a:avLst/>
            <a:gdLst>
              <a:gd name="connsiteX0" fmla="*/ 0 w 3120571"/>
              <a:gd name="connsiteY0" fmla="*/ 2467428 h 2704959"/>
              <a:gd name="connsiteX1" fmla="*/ 58057 w 3120571"/>
              <a:gd name="connsiteY1" fmla="*/ 2540000 h 2704959"/>
              <a:gd name="connsiteX2" fmla="*/ 333828 w 3120571"/>
              <a:gd name="connsiteY2" fmla="*/ 2670628 h 2704959"/>
              <a:gd name="connsiteX3" fmla="*/ 798286 w 3120571"/>
              <a:gd name="connsiteY3" fmla="*/ 1843314 h 2704959"/>
              <a:gd name="connsiteX4" fmla="*/ 1074057 w 3120571"/>
              <a:gd name="connsiteY4" fmla="*/ 2017485 h 2704959"/>
              <a:gd name="connsiteX5" fmla="*/ 1378857 w 3120571"/>
              <a:gd name="connsiteY5" fmla="*/ 1828800 h 2704959"/>
              <a:gd name="connsiteX6" fmla="*/ 1857828 w 3120571"/>
              <a:gd name="connsiteY6" fmla="*/ 1030514 h 2704959"/>
              <a:gd name="connsiteX7" fmla="*/ 2061028 w 3120571"/>
              <a:gd name="connsiteY7" fmla="*/ 1088571 h 2704959"/>
              <a:gd name="connsiteX8" fmla="*/ 2641600 w 3120571"/>
              <a:gd name="connsiteY8" fmla="*/ 566057 h 2704959"/>
              <a:gd name="connsiteX9" fmla="*/ 3120571 w 3120571"/>
              <a:gd name="connsiteY9" fmla="*/ 0 h 2704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0571" h="2704959">
                <a:moveTo>
                  <a:pt x="0" y="2467428"/>
                </a:moveTo>
                <a:cubicBezTo>
                  <a:pt x="1209" y="2486780"/>
                  <a:pt x="2419" y="2506133"/>
                  <a:pt x="58057" y="2540000"/>
                </a:cubicBezTo>
                <a:cubicBezTo>
                  <a:pt x="113695" y="2573867"/>
                  <a:pt x="210457" y="2786742"/>
                  <a:pt x="333828" y="2670628"/>
                </a:cubicBezTo>
                <a:cubicBezTo>
                  <a:pt x="457200" y="2554514"/>
                  <a:pt x="674915" y="1952171"/>
                  <a:pt x="798286" y="1843314"/>
                </a:cubicBezTo>
                <a:cubicBezTo>
                  <a:pt x="921658" y="1734457"/>
                  <a:pt x="977295" y="2019904"/>
                  <a:pt x="1074057" y="2017485"/>
                </a:cubicBezTo>
                <a:cubicBezTo>
                  <a:pt x="1170819" y="2015066"/>
                  <a:pt x="1248229" y="1993295"/>
                  <a:pt x="1378857" y="1828800"/>
                </a:cubicBezTo>
                <a:cubicBezTo>
                  <a:pt x="1509485" y="1664305"/>
                  <a:pt x="1744133" y="1153885"/>
                  <a:pt x="1857828" y="1030514"/>
                </a:cubicBezTo>
                <a:cubicBezTo>
                  <a:pt x="1971523" y="907143"/>
                  <a:pt x="1930399" y="1165980"/>
                  <a:pt x="2061028" y="1088571"/>
                </a:cubicBezTo>
                <a:cubicBezTo>
                  <a:pt x="2191657" y="1011161"/>
                  <a:pt x="2465010" y="747485"/>
                  <a:pt x="2641600" y="566057"/>
                </a:cubicBezTo>
                <a:cubicBezTo>
                  <a:pt x="2818191" y="384628"/>
                  <a:pt x="2969381" y="192314"/>
                  <a:pt x="3120571" y="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96E53C-C767-4E58-AC46-7D043A5D6D23}"/>
              </a:ext>
            </a:extLst>
          </p:cNvPr>
          <p:cNvCxnSpPr/>
          <p:nvPr/>
        </p:nvCxnSpPr>
        <p:spPr>
          <a:xfrm flipV="1">
            <a:off x="5219754" y="5257495"/>
            <a:ext cx="3623524" cy="43210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094E855-45D5-4E30-81A6-97A49C3EC725}"/>
                  </a:ext>
                </a:extLst>
              </p:cNvPr>
              <p:cNvSpPr txBox="1"/>
              <p:nvPr/>
            </p:nvSpPr>
            <p:spPr>
              <a:xfrm>
                <a:off x="5067838" y="5077061"/>
                <a:ext cx="1926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m:rPr>
                        <m:nor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Lipschitz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094E855-45D5-4E30-81A6-97A49C3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838" y="5077061"/>
                <a:ext cx="1926478" cy="461665"/>
              </a:xfrm>
              <a:prstGeom prst="rect">
                <a:avLst/>
              </a:prstGeom>
              <a:blipFill>
                <a:blip r:embed="rId8"/>
                <a:stretch>
                  <a:fillRect l="-2532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2184F80-89B0-4068-8056-039BF32E1281}"/>
                  </a:ext>
                </a:extLst>
              </p:cNvPr>
              <p:cNvSpPr txBox="1"/>
              <p:nvPr/>
            </p:nvSpPr>
            <p:spPr>
              <a:xfrm>
                <a:off x="6068277" y="3974515"/>
                <a:ext cx="1926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m:rPr>
                        <m:nor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Lipschitz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2184F80-89B0-4068-8056-039BF32E1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277" y="3974515"/>
                <a:ext cx="1926478" cy="461665"/>
              </a:xfrm>
              <a:prstGeom prst="rect">
                <a:avLst/>
              </a:prstGeom>
              <a:blipFill>
                <a:blip r:embed="rId9"/>
                <a:stretch>
                  <a:fillRect l="-2532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>
            <a:extLst>
              <a:ext uri="{FF2B5EF4-FFF2-40B4-BE49-F238E27FC236}">
                <a16:creationId xmlns:a16="http://schemas.microsoft.com/office/drawing/2014/main" id="{1D11D931-91AC-4F84-A393-7F6CDBE9878F}"/>
              </a:ext>
            </a:extLst>
          </p:cNvPr>
          <p:cNvSpPr txBox="1"/>
          <p:nvPr/>
        </p:nvSpPr>
        <p:spPr>
          <a:xfrm>
            <a:off x="1968424" y="6151265"/>
            <a:ext cx="252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Do not change fast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2" name="內容版面配置區 2">
            <a:extLst>
              <a:ext uri="{FF2B5EF4-FFF2-40B4-BE49-F238E27FC236}">
                <a16:creationId xmlns:a16="http://schemas.microsoft.com/office/drawing/2014/main" id="{A05C3368-D939-455C-A51B-4B3DC448E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804" y="-1299"/>
            <a:ext cx="2921219" cy="55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i="1" u="sng" dirty="0"/>
              <a:t>Weight Clipping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23CDDD58-8BE2-45EB-A0C5-1F39C84A99B0}"/>
              </a:ext>
            </a:extLst>
          </p:cNvPr>
          <p:cNvSpPr txBox="1"/>
          <p:nvPr/>
        </p:nvSpPr>
        <p:spPr>
          <a:xfrm>
            <a:off x="3294720" y="397627"/>
            <a:ext cx="559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Force the parameters w between c and -c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32376F7-642D-4180-973A-A7AF08282D43}"/>
              </a:ext>
            </a:extLst>
          </p:cNvPr>
          <p:cNvSpPr txBox="1"/>
          <p:nvPr/>
        </p:nvSpPr>
        <p:spPr>
          <a:xfrm>
            <a:off x="3305231" y="754622"/>
            <a:ext cx="514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After parameter update, if w &gt; c, w = c; if w &lt; -c, w = -c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812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44" grpId="0"/>
      <p:bldP spid="52" grpId="0"/>
      <p:bldP spid="53" grpId="0"/>
      <p:bldP spid="54" grpId="0"/>
      <p:bldP spid="55" grpId="0"/>
      <p:bldP spid="57" grpId="0" animBg="1"/>
      <p:bldP spid="59" grpId="0"/>
      <p:bldP spid="60" grpId="0"/>
      <p:bldP spid="61" grpId="0"/>
      <p:bldP spid="62" grpId="0" build="p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1659" y="768493"/>
                <a:ext cx="12499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59" y="768493"/>
                <a:ext cx="124995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65293" y="1132265"/>
                <a:ext cx="7247048" cy="640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∈1−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𝐿𝑖𝑝𝑠𝑐h𝑖𝑡𝑧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93" y="1132265"/>
                <a:ext cx="7247048" cy="640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262496" y="3493123"/>
                <a:ext cx="5876417" cy="561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limLow>
                        <m:limLow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lim>
                      </m:limLow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496" y="3493123"/>
                <a:ext cx="5876417" cy="561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73664" y="4119757"/>
                <a:ext cx="4979889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limLoc m:val="undOvr"/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TW" sz="2800" dirty="0"/>
                  <a:t>}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64" y="4119757"/>
                <a:ext cx="4979889" cy="622927"/>
              </a:xfrm>
              <a:prstGeom prst="rect">
                <a:avLst/>
              </a:prstGeom>
              <a:blipFill>
                <a:blip r:embed="rId5"/>
                <a:stretch>
                  <a:fillRect r="-3305" b="-25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/>
          <p:cNvCxnSpPr>
            <a:cxnSpLocks/>
          </p:cNvCxnSpPr>
          <p:nvPr/>
        </p:nvCxnSpPr>
        <p:spPr>
          <a:xfrm>
            <a:off x="3893205" y="4476660"/>
            <a:ext cx="50603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967432" y="5377491"/>
                <a:ext cx="6079293" cy="606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𝑝𝑒𝑛𝑎𝑙𝑡𝑦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800" dirty="0"/>
                  <a:t>}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432" y="5377491"/>
                <a:ext cx="6079293" cy="606961"/>
              </a:xfrm>
              <a:prstGeom prst="rect">
                <a:avLst/>
              </a:prstGeom>
              <a:blipFill>
                <a:blip r:embed="rId6"/>
                <a:stretch>
                  <a:fillRect t="-9000" r="-1003" b="-1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29891" y="1916509"/>
            <a:ext cx="76095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NimbusRomNo9L-Regu"/>
              </a:rPr>
              <a:t>A differentiable function is 1-Lipschitz if and only if it has gradients with norm less than or equal to 1 everywhere.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674199" y="2781482"/>
                <a:ext cx="33725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m:rPr>
                          <m:nor/>
                        </m:rPr>
                        <a:rPr lang="en-US" altLang="zh-TW" sz="2800" dirty="0"/>
                        <m:t>for</m:t>
                      </m:r>
                      <m:r>
                        <m:rPr>
                          <m:nor/>
                        </m:rPr>
                        <a:rPr lang="en-US" altLang="zh-TW" sz="2800" dirty="0"/>
                        <m:t> </m:t>
                      </m:r>
                      <m:r>
                        <m:rPr>
                          <m:nor/>
                        </m:rPr>
                        <a:rPr lang="en-US" altLang="zh-TW" sz="2800" dirty="0"/>
                        <m:t>all</m:t>
                      </m:r>
                      <m:r>
                        <m:rPr>
                          <m:nor/>
                        </m:rPr>
                        <a:rPr lang="en-US" altLang="zh-TW" sz="2800" dirty="0"/>
                        <m:t> </m:t>
                      </m:r>
                      <m:r>
                        <m:rPr>
                          <m:nor/>
                        </m:rPr>
                        <a:rPr lang="en-US" altLang="zh-TW" sz="2800" dirty="0"/>
                        <m:t>x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99" y="2781482"/>
                <a:ext cx="337252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29891" y="57867"/>
            <a:ext cx="5151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Improved WGAN (WGAN-GP)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956369" y="3530015"/>
                <a:ext cx="12499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69" y="3530015"/>
                <a:ext cx="124995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581348" y="2751919"/>
                <a:ext cx="3043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∈1−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𝐿𝑖𝑝𝑠𝑐h𝑖𝑡𝑧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348" y="2751919"/>
                <a:ext cx="30434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號: 左-右雙向 16"/>
          <p:cNvSpPr/>
          <p:nvPr/>
        </p:nvSpPr>
        <p:spPr>
          <a:xfrm>
            <a:off x="4761465" y="2810897"/>
            <a:ext cx="841829" cy="3955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39815" y="4807946"/>
                <a:ext cx="42522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800" dirty="0"/>
                  <a:t>Prefer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for all x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15" y="4807946"/>
                <a:ext cx="4252254" cy="430887"/>
              </a:xfrm>
              <a:prstGeom prst="rect">
                <a:avLst/>
              </a:prstGeom>
              <a:blipFill>
                <a:blip r:embed="rId10"/>
                <a:stretch>
                  <a:fillRect l="-5014" t="-24286" r="-4155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29022" y="6179472"/>
                <a:ext cx="7774692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800" dirty="0"/>
                  <a:t>Prefer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for x sampling from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22" y="6179472"/>
                <a:ext cx="7774692" cy="464871"/>
              </a:xfrm>
              <a:prstGeom prst="rect">
                <a:avLst/>
              </a:prstGeom>
              <a:blipFill>
                <a:blip r:embed="rId11"/>
                <a:stretch>
                  <a:fillRect l="-2743" t="-22368" b="-3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下 27"/>
          <p:cNvSpPr/>
          <p:nvPr/>
        </p:nvSpPr>
        <p:spPr>
          <a:xfrm>
            <a:off x="6107417" y="4742684"/>
            <a:ext cx="491820" cy="5695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45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/>
      <p:bldP spid="11" grpId="0"/>
      <p:bldP spid="23" grpId="0"/>
      <p:bldP spid="24" grpId="0"/>
      <p:bldP spid="15" grpId="0"/>
      <p:bldP spid="17" grpId="0" animBg="1"/>
      <p:bldP spid="25" grpId="0"/>
      <p:bldP spid="27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橢圓 22"/>
          <p:cNvSpPr/>
          <p:nvPr/>
        </p:nvSpPr>
        <p:spPr>
          <a:xfrm>
            <a:off x="2865575" y="2596200"/>
            <a:ext cx="3956139" cy="21442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00FF"/>
            </a:solidFill>
          </a:ln>
          <a:effectLst>
            <a:softEdge rad="304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Improved WGAN (WGAN-GP)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997038" y="2633259"/>
            <a:ext cx="2223806" cy="2144280"/>
          </a:xfrm>
          <a:prstGeom prst="ellipse">
            <a:avLst/>
          </a:prstGeom>
          <a:effectLst>
            <a:softEdge rad="304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670485" y="2559141"/>
            <a:ext cx="1373887" cy="2229999"/>
          </a:xfrm>
          <a:prstGeom prst="ellipse">
            <a:avLst/>
          </a:prstGeom>
          <a:effectLst>
            <a:softEdge rad="2032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69614" y="2726893"/>
                <a:ext cx="108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14" y="2726893"/>
                <a:ext cx="108266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78707" y="2761142"/>
                <a:ext cx="6485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707" y="2761142"/>
                <a:ext cx="6485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/>
          <p:cNvSpPr/>
          <p:nvPr/>
        </p:nvSpPr>
        <p:spPr>
          <a:xfrm>
            <a:off x="3046954" y="3499833"/>
            <a:ext cx="220209" cy="2202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268536" y="3563088"/>
            <a:ext cx="220209" cy="220209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>
            <a:cxnSpLocks/>
          </p:cNvCxnSpPr>
          <p:nvPr/>
        </p:nvCxnSpPr>
        <p:spPr>
          <a:xfrm>
            <a:off x="3263705" y="3603831"/>
            <a:ext cx="2987231" cy="1162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06683" y="5784688"/>
                <a:ext cx="83306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Only give gradient constraint to the region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because they influence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moves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83" y="5784688"/>
                <a:ext cx="8330633" cy="830997"/>
              </a:xfrm>
              <a:prstGeom prst="rect">
                <a:avLst/>
              </a:prstGeom>
              <a:blipFill>
                <a:blip r:embed="rId4"/>
                <a:stretch>
                  <a:fillRect l="-1171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937483" y="2024750"/>
                <a:ext cx="6079293" cy="606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𝑝𝑒𝑛𝑎𝑙𝑡𝑦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800" dirty="0"/>
                  <a:t>}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83" y="2024750"/>
                <a:ext cx="6079293" cy="606961"/>
              </a:xfrm>
              <a:prstGeom prst="rect">
                <a:avLst/>
              </a:prstGeom>
              <a:blipFill>
                <a:blip r:embed="rId5"/>
                <a:stretch>
                  <a:fillRect t="-9000" r="-1003" b="-1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1172195" y="1473900"/>
            <a:ext cx="7126375" cy="561372"/>
            <a:chOff x="1012538" y="3493123"/>
            <a:chExt cx="7126375" cy="561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2262496" y="3493123"/>
                  <a:ext cx="5876417" cy="5613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2496" y="3493123"/>
                  <a:ext cx="5876417" cy="5613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1012538" y="3503734"/>
                  <a:ext cx="124995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538" y="3503734"/>
                  <a:ext cx="124995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172695" y="3825034"/>
                <a:ext cx="1299908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95" y="3825034"/>
                <a:ext cx="1299908" cy="490840"/>
              </a:xfrm>
              <a:prstGeom prst="rect">
                <a:avLst/>
              </a:prstGeom>
              <a:blipFill>
                <a:blip r:embed="rId8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>
            <a:cxnSpLocks/>
          </p:cNvCxnSpPr>
          <p:nvPr/>
        </p:nvCxnSpPr>
        <p:spPr>
          <a:xfrm flipH="1" flipV="1">
            <a:off x="3798278" y="2559142"/>
            <a:ext cx="1384789" cy="8138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2997817" y="3937690"/>
            <a:ext cx="220209" cy="2202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250936" y="2910808"/>
            <a:ext cx="220209" cy="220209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/>
          <p:cNvCxnSpPr>
            <a:cxnSpLocks/>
          </p:cNvCxnSpPr>
          <p:nvPr/>
        </p:nvCxnSpPr>
        <p:spPr>
          <a:xfrm flipV="1">
            <a:off x="3204563" y="3015532"/>
            <a:ext cx="3046373" cy="10166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</p:cNvCxnSpPr>
          <p:nvPr/>
        </p:nvCxnSpPr>
        <p:spPr>
          <a:xfrm flipH="1" flipV="1">
            <a:off x="3754581" y="2528267"/>
            <a:ext cx="1046714" cy="11336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28650" y="4510514"/>
            <a:ext cx="8562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“</a:t>
            </a:r>
            <a:r>
              <a:rPr lang="en-US" altLang="zh-TW" sz="2400" dirty="0">
                <a:latin typeface="NimbusRomNo9L-Regu"/>
              </a:rPr>
              <a:t>Given that enforcing the Lipschitz constraint everywhere is intractable, enforcing it </a:t>
            </a:r>
            <a:r>
              <a:rPr lang="en-US" altLang="zh-TW" sz="2400" b="1" i="1" dirty="0">
                <a:latin typeface="NimbusRomNo9L-Regu"/>
              </a:rPr>
              <a:t>only along these straight lines </a:t>
            </a:r>
            <a:r>
              <a:rPr lang="en-US" altLang="zh-TW" sz="2400" dirty="0">
                <a:latin typeface="NimbusRomNo9L-Regu"/>
              </a:rPr>
              <a:t>seems sufficient and experimentally results in good performance.”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197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3" grpId="0" animBg="1"/>
      <p:bldP spid="14" grpId="0" animBg="1"/>
      <p:bldP spid="17" grpId="0"/>
      <p:bldP spid="5" grpId="0"/>
      <p:bldP spid="25" grpId="0" animBg="1"/>
      <p:bldP spid="26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71411" y="4480869"/>
            <a:ext cx="44510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NimbusRomNo9L-Regu"/>
              </a:rPr>
              <a:t>“Simply penalizing overly large gradients also works in theory, but experimentally we found that this approach converged faster and to better optima.”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43479" y="64170"/>
            <a:ext cx="5151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Improved WGAN (WGAN-GP)</a:t>
            </a:r>
            <a:endParaRPr lang="zh-TW" altLang="en-US" sz="3200" b="1" i="1" u="sng" dirty="0"/>
          </a:p>
        </p:txBody>
      </p:sp>
      <p:grpSp>
        <p:nvGrpSpPr>
          <p:cNvPr id="2" name="群組 1"/>
          <p:cNvGrpSpPr/>
          <p:nvPr/>
        </p:nvGrpSpPr>
        <p:grpSpPr>
          <a:xfrm>
            <a:off x="1028930" y="761328"/>
            <a:ext cx="7937808" cy="3315240"/>
            <a:chOff x="1078968" y="1473900"/>
            <a:chExt cx="7937808" cy="3315240"/>
          </a:xfrm>
        </p:grpSpPr>
        <p:sp>
          <p:nvSpPr>
            <p:cNvPr id="17" name="橢圓 16"/>
            <p:cNvSpPr/>
            <p:nvPr/>
          </p:nvSpPr>
          <p:spPr>
            <a:xfrm>
              <a:off x="2865575" y="2596200"/>
              <a:ext cx="3956139" cy="21442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00FF"/>
              </a:solidFill>
            </a:ln>
            <a:effectLst>
              <a:softEdge rad="30480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1997038" y="2633259"/>
              <a:ext cx="2223806" cy="2144280"/>
            </a:xfrm>
            <a:prstGeom prst="ellipse">
              <a:avLst/>
            </a:prstGeom>
            <a:effectLst>
              <a:softEdge rad="30480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5670485" y="2559141"/>
              <a:ext cx="1373887" cy="2229999"/>
            </a:xfrm>
            <a:prstGeom prst="ellipse">
              <a:avLst/>
            </a:prstGeom>
            <a:effectLst>
              <a:softEdge rad="203200"/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569614" y="2726893"/>
                  <a:ext cx="108266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614" y="2726893"/>
                  <a:ext cx="108266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6894812" y="3342221"/>
                  <a:ext cx="64851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12" y="3342221"/>
                  <a:ext cx="64851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橢圓 30"/>
            <p:cNvSpPr/>
            <p:nvPr/>
          </p:nvSpPr>
          <p:spPr>
            <a:xfrm>
              <a:off x="3046954" y="3499833"/>
              <a:ext cx="220209" cy="220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68536" y="3563088"/>
              <a:ext cx="220209" cy="220209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3" name="直線接點 32"/>
            <p:cNvCxnSpPr>
              <a:cxnSpLocks/>
            </p:cNvCxnSpPr>
            <p:nvPr/>
          </p:nvCxnSpPr>
          <p:spPr>
            <a:xfrm>
              <a:off x="3263705" y="3603831"/>
              <a:ext cx="2987231" cy="1162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2937483" y="2024750"/>
                  <a:ext cx="6079293" cy="6069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𝑝𝑒𝑛𝑎𝑙𝑡𝑦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altLang="zh-TW" sz="2800" dirty="0"/>
                    <a:t>}</a:t>
                  </a:r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483" y="2024750"/>
                  <a:ext cx="6079293" cy="606961"/>
                </a:xfrm>
                <a:prstGeom prst="rect">
                  <a:avLst/>
                </a:prstGeom>
                <a:blipFill>
                  <a:blip r:embed="rId4"/>
                  <a:stretch>
                    <a:fillRect t="-9000" r="-1003" b="-1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群組 34"/>
            <p:cNvGrpSpPr/>
            <p:nvPr/>
          </p:nvGrpSpPr>
          <p:grpSpPr>
            <a:xfrm>
              <a:off x="1078968" y="1473900"/>
              <a:ext cx="7219602" cy="561372"/>
              <a:chOff x="919311" y="3493123"/>
              <a:chExt cx="7219602" cy="5613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/>
                  <p:cNvSpPr txBox="1"/>
                  <p:nvPr/>
                </p:nvSpPr>
                <p:spPr>
                  <a:xfrm>
                    <a:off x="2262496" y="3493123"/>
                    <a:ext cx="5876417" cy="5613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36" name="文字方塊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2496" y="3493123"/>
                    <a:ext cx="5876417" cy="5613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/>
                  <p:cNvSpPr txBox="1"/>
                  <p:nvPr/>
                </p:nvSpPr>
                <p:spPr>
                  <a:xfrm>
                    <a:off x="919311" y="3525311"/>
                    <a:ext cx="124995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37" name="文字方塊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311" y="3525311"/>
                    <a:ext cx="1249958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4172695" y="3825034"/>
                  <a:ext cx="1299908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𝑝𝑒𝑛𝑎𝑙𝑡𝑦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2695" y="3825034"/>
                  <a:ext cx="1299908" cy="490840"/>
                </a:xfrm>
                <a:prstGeom prst="rect">
                  <a:avLst/>
                </a:prstGeom>
                <a:blipFill>
                  <a:blip r:embed="rId7"/>
                  <a:stretch>
                    <a:fillRect b="-11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38"/>
            <p:cNvCxnSpPr>
              <a:cxnSpLocks/>
            </p:cNvCxnSpPr>
            <p:nvPr/>
          </p:nvCxnSpPr>
          <p:spPr>
            <a:xfrm flipH="1" flipV="1">
              <a:off x="3798279" y="2559143"/>
              <a:ext cx="1518346" cy="10039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橢圓 39"/>
            <p:cNvSpPr/>
            <p:nvPr/>
          </p:nvSpPr>
          <p:spPr>
            <a:xfrm>
              <a:off x="2997817" y="3937690"/>
              <a:ext cx="220209" cy="220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/>
            <p:nvPr/>
          </p:nvSpPr>
          <p:spPr>
            <a:xfrm>
              <a:off x="6250936" y="3216194"/>
              <a:ext cx="220209" cy="220209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2" name="直線接點 41"/>
            <p:cNvCxnSpPr>
              <a:cxnSpLocks/>
            </p:cNvCxnSpPr>
            <p:nvPr/>
          </p:nvCxnSpPr>
          <p:spPr>
            <a:xfrm flipV="1">
              <a:off x="3204563" y="3395399"/>
              <a:ext cx="2990875" cy="6367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cxnSpLocks/>
            </p:cNvCxnSpPr>
            <p:nvPr/>
          </p:nvCxnSpPr>
          <p:spPr>
            <a:xfrm flipH="1" flipV="1">
              <a:off x="3754581" y="2528267"/>
              <a:ext cx="1046714" cy="11336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618971" y="1792820"/>
                <a:ext cx="2825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971" y="1792820"/>
                <a:ext cx="28250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接點 43"/>
          <p:cNvCxnSpPr>
            <a:cxnSpLocks/>
          </p:cNvCxnSpPr>
          <p:nvPr/>
        </p:nvCxnSpPr>
        <p:spPr>
          <a:xfrm>
            <a:off x="5266587" y="1573803"/>
            <a:ext cx="33249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664358" y="3308440"/>
                <a:ext cx="90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8" y="3308440"/>
                <a:ext cx="90409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1007526" y="3132867"/>
            <a:ext cx="1142879" cy="496529"/>
            <a:chOff x="1203966" y="2781075"/>
            <a:chExt cx="1142879" cy="496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1203966" y="2815939"/>
                  <a:ext cx="9040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966" y="2815939"/>
                  <a:ext cx="90409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箭號: 向下 11"/>
            <p:cNvSpPr/>
            <p:nvPr/>
          </p:nvSpPr>
          <p:spPr>
            <a:xfrm flipV="1">
              <a:off x="1977109" y="2781075"/>
              <a:ext cx="369736" cy="4033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6" name="箭號: 向下 45"/>
          <p:cNvSpPr/>
          <p:nvPr/>
        </p:nvSpPr>
        <p:spPr>
          <a:xfrm>
            <a:off x="7527374" y="3310413"/>
            <a:ext cx="369736" cy="403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446153" y="2914229"/>
            <a:ext cx="2644087" cy="868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Largest gradient in this region (=1)</a:t>
            </a:r>
            <a:endParaRPr lang="zh-TW" altLang="en-US" sz="2400" dirty="0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A0F10B44-45B2-496C-ABD4-CA2F6A9CA61E}"/>
              </a:ext>
            </a:extLst>
          </p:cNvPr>
          <p:cNvSpPr/>
          <p:nvPr/>
        </p:nvSpPr>
        <p:spPr>
          <a:xfrm>
            <a:off x="6253669" y="4498655"/>
            <a:ext cx="1182210" cy="1397876"/>
          </a:xfrm>
          <a:custGeom>
            <a:avLst/>
            <a:gdLst>
              <a:gd name="connsiteX0" fmla="*/ 987972 w 1182210"/>
              <a:gd name="connsiteY0" fmla="*/ 0 h 1397876"/>
              <a:gd name="connsiteX1" fmla="*/ 31531 w 1182210"/>
              <a:gd name="connsiteY1" fmla="*/ 252248 h 1397876"/>
              <a:gd name="connsiteX2" fmla="*/ 819807 w 1182210"/>
              <a:gd name="connsiteY2" fmla="*/ 683172 h 1397876"/>
              <a:gd name="connsiteX3" fmla="*/ 1145628 w 1182210"/>
              <a:gd name="connsiteY3" fmla="*/ 998483 h 1397876"/>
              <a:gd name="connsiteX4" fmla="*/ 0 w 1182210"/>
              <a:gd name="connsiteY4" fmla="*/ 1397876 h 1397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210" h="1397876">
                <a:moveTo>
                  <a:pt x="987972" y="0"/>
                </a:moveTo>
                <a:cubicBezTo>
                  <a:pt x="523765" y="69193"/>
                  <a:pt x="59558" y="138386"/>
                  <a:pt x="31531" y="252248"/>
                </a:cubicBezTo>
                <a:cubicBezTo>
                  <a:pt x="3504" y="366110"/>
                  <a:pt x="634124" y="558799"/>
                  <a:pt x="819807" y="683172"/>
                </a:cubicBezTo>
                <a:cubicBezTo>
                  <a:pt x="1005490" y="807545"/>
                  <a:pt x="1282263" y="879366"/>
                  <a:pt x="1145628" y="998483"/>
                </a:cubicBezTo>
                <a:cubicBezTo>
                  <a:pt x="1008993" y="1117600"/>
                  <a:pt x="504496" y="1257738"/>
                  <a:pt x="0" y="139787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71D3F4D-62AB-4E26-BFF2-77B2E9FF3229}"/>
              </a:ext>
            </a:extLst>
          </p:cNvPr>
          <p:cNvSpPr/>
          <p:nvPr/>
        </p:nvSpPr>
        <p:spPr>
          <a:xfrm>
            <a:off x="6713444" y="5991600"/>
            <a:ext cx="220209" cy="220209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CC020770-DEBE-4BEC-BD32-274BCD8411CC}"/>
              </a:ext>
            </a:extLst>
          </p:cNvPr>
          <p:cNvSpPr/>
          <p:nvPr/>
        </p:nvSpPr>
        <p:spPr>
          <a:xfrm>
            <a:off x="6880431" y="4448129"/>
            <a:ext cx="220209" cy="2202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969343C-EB33-4F97-B175-E3C956684BBB}"/>
              </a:ext>
            </a:extLst>
          </p:cNvPr>
          <p:cNvCxnSpPr>
            <a:cxnSpLocks/>
          </p:cNvCxnSpPr>
          <p:nvPr/>
        </p:nvCxnSpPr>
        <p:spPr>
          <a:xfrm flipV="1">
            <a:off x="6834059" y="4636615"/>
            <a:ext cx="140287" cy="1348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4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45" grpId="0"/>
      <p:bldP spid="46" grpId="0" animBg="1"/>
      <p:bldP spid="15" grpId="0" animBg="1"/>
      <p:bldP spid="47" grpId="0" animBg="1"/>
      <p:bldP spid="4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704D62-BF4D-4224-89DB-41B02DA6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Spectrum Norm</a:t>
            </a:r>
            <a:endParaRPr lang="zh-TW" altLang="en-US" dirty="0"/>
          </a:p>
        </p:txBody>
      </p:sp>
      <p:pic>
        <p:nvPicPr>
          <p:cNvPr id="4" name="dog_and_cat_5x5">
            <a:hlinkClick r:id="" action="ppaction://media"/>
            <a:extLst>
              <a:ext uri="{FF2B5EF4-FFF2-40B4-BE49-F238E27FC236}">
                <a16:creationId xmlns:a16="http://schemas.microsoft.com/office/drawing/2014/main" id="{A00EEFA0-D1B7-4138-9CD6-FF8F670887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0262" y="2089191"/>
            <a:ext cx="435133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FA5D79A-4E2A-47F5-AEC2-1C364B49E3D3}"/>
                  </a:ext>
                </a:extLst>
              </p:cNvPr>
              <p:cNvSpPr/>
              <p:nvPr/>
            </p:nvSpPr>
            <p:spPr>
              <a:xfrm>
                <a:off x="4755931" y="763628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TW" sz="2400" dirty="0"/>
                  <a:t>Spectral Normalization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Keep gradient norm smaller than 1 everywhere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[Miyato, et al., ICLR, 2018]</a:t>
                </a:r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FA5D79A-4E2A-47F5-AEC2-1C364B49E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1" y="763628"/>
                <a:ext cx="4572000" cy="1200329"/>
              </a:xfrm>
              <a:prstGeom prst="rect">
                <a:avLst/>
              </a:prstGeom>
              <a:blipFill>
                <a:blip r:embed="rId5"/>
                <a:stretch>
                  <a:fillRect l="-2000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80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another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  <a:blipFill>
                <a:blip r:embed="rId3"/>
                <a:stretch>
                  <a:fillRect l="-1036" t="-14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21858" y="42066"/>
            <a:ext cx="546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 of Original GAN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640112" y="1117600"/>
            <a:ext cx="7297411" cy="32947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3748" y="3260295"/>
            <a:ext cx="1119011" cy="8309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Repeat k times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0699" y="2349472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0112" y="4427246"/>
            <a:ext cx="7297411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0699" y="5015561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98954" y="5897000"/>
            <a:ext cx="21680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63747" y="5822473"/>
            <a:ext cx="111901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Only Once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670560" y="3437780"/>
                <a:ext cx="1133667" cy="509178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560" y="3437780"/>
                <a:ext cx="1133667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087449" y="3437780"/>
                <a:ext cx="2171440" cy="509178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449" y="3437780"/>
                <a:ext cx="217144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724919" y="3461536"/>
                <a:ext cx="480526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9" y="3461536"/>
                <a:ext cx="4805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4866967" y="691446"/>
            <a:ext cx="4070556" cy="4083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sigmoid for the output of D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2472110" y="22463"/>
            <a:ext cx="2252809" cy="604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WGAN</a:t>
            </a:r>
            <a:endParaRPr lang="zh-TW" altLang="en-US" sz="3200" dirty="0"/>
          </a:p>
        </p:txBody>
      </p:sp>
      <p:sp>
        <p:nvSpPr>
          <p:cNvPr id="23" name="矩形 22"/>
          <p:cNvSpPr/>
          <p:nvPr/>
        </p:nvSpPr>
        <p:spPr>
          <a:xfrm>
            <a:off x="4866967" y="4017217"/>
            <a:ext cx="2679440" cy="90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Weight clipping / </a:t>
            </a:r>
          </a:p>
          <a:p>
            <a:pPr algn="ctr"/>
            <a:r>
              <a:rPr lang="en-US" altLang="zh-TW" sz="2400" dirty="0"/>
              <a:t>Gradient Penalty 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087449" y="5547270"/>
                <a:ext cx="2679440" cy="645048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449" y="5547270"/>
                <a:ext cx="2679440" cy="645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753808" y="5615725"/>
                <a:ext cx="480526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08" y="5615725"/>
                <a:ext cx="4805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9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/>
      <p:bldP spid="13" grpId="0" animBg="1"/>
      <p:bldP spid="14" grpId="0"/>
      <p:bldP spid="16" grpId="0" animBg="1"/>
      <p:bldP spid="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3EAA04-CBC4-46FC-B4CC-79F637A5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Energy-based GAN (EBGAN)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6FA53-F8EC-4CF4-A523-1F397EBA0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an autoencoder as discriminator D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4A739B-E174-4DC8-8FFA-676C8BFFF1D5}"/>
              </a:ext>
            </a:extLst>
          </p:cNvPr>
          <p:cNvSpPr/>
          <p:nvPr/>
        </p:nvSpPr>
        <p:spPr>
          <a:xfrm>
            <a:off x="1670977" y="3854177"/>
            <a:ext cx="6534181" cy="2572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4718617-DAAF-4105-B441-25547186F105}"/>
              </a:ext>
            </a:extLst>
          </p:cNvPr>
          <p:cNvCxnSpPr>
            <a:cxnSpLocks/>
          </p:cNvCxnSpPr>
          <p:nvPr/>
        </p:nvCxnSpPr>
        <p:spPr>
          <a:xfrm rot="5400000" flipV="1">
            <a:off x="6001135" y="4929687"/>
            <a:ext cx="558785" cy="29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D0D258A-28A4-46B3-A177-451C003D557D}"/>
              </a:ext>
            </a:extLst>
          </p:cNvPr>
          <p:cNvCxnSpPr>
            <a:cxnSpLocks/>
          </p:cNvCxnSpPr>
          <p:nvPr/>
        </p:nvCxnSpPr>
        <p:spPr>
          <a:xfrm flipH="1" flipV="1">
            <a:off x="1857290" y="4637820"/>
            <a:ext cx="1" cy="7581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894D567-5BE3-42CF-807C-6CB83321B1E1}"/>
              </a:ext>
            </a:extLst>
          </p:cNvPr>
          <p:cNvCxnSpPr>
            <a:cxnSpLocks/>
          </p:cNvCxnSpPr>
          <p:nvPr/>
        </p:nvCxnSpPr>
        <p:spPr>
          <a:xfrm>
            <a:off x="1857290" y="4633851"/>
            <a:ext cx="442016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41CC3CB-5BB9-4ABA-985C-3DE3E3031D31}"/>
              </a:ext>
            </a:extLst>
          </p:cNvPr>
          <p:cNvSpPr txBox="1"/>
          <p:nvPr/>
        </p:nvSpPr>
        <p:spPr>
          <a:xfrm>
            <a:off x="3952288" y="3934180"/>
            <a:ext cx="223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301E652-CC1B-41FB-8837-BD0A85DDA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2539" y="4897173"/>
            <a:ext cx="1009593" cy="932130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D776A3D-5468-4197-B5B2-53C1F80B6D2E}"/>
              </a:ext>
            </a:extLst>
          </p:cNvPr>
          <p:cNvCxnSpPr>
            <a:cxnSpLocks/>
          </p:cNvCxnSpPr>
          <p:nvPr/>
        </p:nvCxnSpPr>
        <p:spPr>
          <a:xfrm>
            <a:off x="6470753" y="5364265"/>
            <a:ext cx="4810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F49BBEA-F3F0-4375-85EA-C10DE92C799E}"/>
              </a:ext>
            </a:extLst>
          </p:cNvPr>
          <p:cNvSpPr txBox="1"/>
          <p:nvPr/>
        </p:nvSpPr>
        <p:spPr>
          <a:xfrm>
            <a:off x="6900597" y="5867171"/>
            <a:ext cx="1745356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 for the best images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EC84880-68CE-4D75-8BDD-80B6FB11068E}"/>
              </a:ext>
            </a:extLst>
          </p:cNvPr>
          <p:cNvSpPr txBox="1"/>
          <p:nvPr/>
        </p:nvSpPr>
        <p:spPr>
          <a:xfrm>
            <a:off x="483648" y="3617595"/>
            <a:ext cx="191373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Generator is the same.</a:t>
            </a:r>
            <a:endParaRPr lang="zh-TW" altLang="en-US" sz="2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3D19925-FE3B-42C3-984B-2CED91F18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13" y="4915886"/>
            <a:ext cx="953529" cy="880368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C8FCD079-065E-404A-9406-989F99BE2275}"/>
              </a:ext>
            </a:extLst>
          </p:cNvPr>
          <p:cNvSpPr/>
          <p:nvPr/>
        </p:nvSpPr>
        <p:spPr>
          <a:xfrm>
            <a:off x="6103340" y="5187252"/>
            <a:ext cx="383648" cy="383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-</a:t>
            </a:r>
            <a:endParaRPr lang="zh-TW" altLang="en-US" sz="28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232652C-21BC-4D5D-B042-817C876FE9D6}"/>
              </a:ext>
            </a:extLst>
          </p:cNvPr>
          <p:cNvSpPr txBox="1"/>
          <p:nvPr/>
        </p:nvSpPr>
        <p:spPr>
          <a:xfrm>
            <a:off x="6277458" y="4934272"/>
            <a:ext cx="864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BC33CDC-37AD-455C-95C6-459C952090B0}"/>
              </a:ext>
            </a:extLst>
          </p:cNvPr>
          <p:cNvGrpSpPr/>
          <p:nvPr/>
        </p:nvGrpSpPr>
        <p:grpSpPr>
          <a:xfrm>
            <a:off x="2083828" y="4801428"/>
            <a:ext cx="2709749" cy="1841431"/>
            <a:chOff x="2349162" y="4730661"/>
            <a:chExt cx="2709749" cy="184143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B31F5C-13A9-476B-BC91-7EC588B989EE}"/>
                </a:ext>
              </a:extLst>
            </p:cNvPr>
            <p:cNvSpPr/>
            <p:nvPr/>
          </p:nvSpPr>
          <p:spPr>
            <a:xfrm>
              <a:off x="2349162" y="4730661"/>
              <a:ext cx="2460229" cy="139986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BCA11E-912E-4392-9670-9FA935A73540}"/>
                </a:ext>
              </a:extLst>
            </p:cNvPr>
            <p:cNvSpPr/>
            <p:nvPr/>
          </p:nvSpPr>
          <p:spPr>
            <a:xfrm>
              <a:off x="2605628" y="4899341"/>
              <a:ext cx="750200" cy="75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</a:t>
              </a:r>
              <a:endParaRPr lang="zh-TW" altLang="en-US" sz="28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CE71325-2D35-4058-983C-6F45FE75D213}"/>
                </a:ext>
              </a:extLst>
            </p:cNvPr>
            <p:cNvSpPr/>
            <p:nvPr/>
          </p:nvSpPr>
          <p:spPr>
            <a:xfrm>
              <a:off x="3842522" y="4899341"/>
              <a:ext cx="750200" cy="750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</a:t>
              </a:r>
              <a:endParaRPr lang="zh-TW" altLang="en-US" sz="2800" dirty="0"/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D486042B-606A-4739-9BBB-66D56534528E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3384120" y="5274441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B5ACC02-2A31-4B1B-8850-60F6214077BE}"/>
                </a:ext>
              </a:extLst>
            </p:cNvPr>
            <p:cNvSpPr txBox="1"/>
            <p:nvPr/>
          </p:nvSpPr>
          <p:spPr>
            <a:xfrm>
              <a:off x="2496353" y="5617985"/>
              <a:ext cx="22339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Autoencoder</a:t>
              </a:r>
              <a:endParaRPr lang="zh-TW" altLang="en-US" sz="2800" dirty="0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7C09F103-92E4-40FC-91F4-A5FD41813F50}"/>
                </a:ext>
              </a:extLst>
            </p:cNvPr>
            <p:cNvCxnSpPr>
              <a:cxnSpLocks/>
            </p:cNvCxnSpPr>
            <p:nvPr/>
          </p:nvCxnSpPr>
          <p:spPr>
            <a:xfrm>
              <a:off x="4592722" y="5274441"/>
              <a:ext cx="4661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023C54D-700E-4DE6-AAB9-5DE91D4FA04E}"/>
              </a:ext>
            </a:extLst>
          </p:cNvPr>
          <p:cNvCxnSpPr>
            <a:cxnSpLocks/>
          </p:cNvCxnSpPr>
          <p:nvPr/>
        </p:nvCxnSpPr>
        <p:spPr>
          <a:xfrm>
            <a:off x="5779937" y="5388665"/>
            <a:ext cx="3593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986AAECF-4D21-4013-B994-D9BF00E963A4}"/>
              </a:ext>
            </a:extLst>
          </p:cNvPr>
          <p:cNvSpPr/>
          <p:nvPr/>
        </p:nvSpPr>
        <p:spPr>
          <a:xfrm>
            <a:off x="6951757" y="5164246"/>
            <a:ext cx="956179" cy="383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X -1</a:t>
            </a:r>
            <a:endParaRPr lang="zh-TW" altLang="en-US" sz="2400" b="1" dirty="0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6284980-3EF4-40FF-BBFB-1E6916E4A0C9}"/>
              </a:ext>
            </a:extLst>
          </p:cNvPr>
          <p:cNvGrpSpPr/>
          <p:nvPr/>
        </p:nvGrpSpPr>
        <p:grpSpPr>
          <a:xfrm>
            <a:off x="7854596" y="5105827"/>
            <a:ext cx="1353514" cy="461665"/>
            <a:chOff x="7870925" y="4991524"/>
            <a:chExt cx="1353514" cy="461665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3FC0263E-BC15-4337-BF36-CE0BFADD3C80}"/>
                </a:ext>
              </a:extLst>
            </p:cNvPr>
            <p:cNvSpPr txBox="1"/>
            <p:nvPr/>
          </p:nvSpPr>
          <p:spPr>
            <a:xfrm>
              <a:off x="8359622" y="4991524"/>
              <a:ext cx="86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-0.1</a:t>
              </a:r>
              <a:endParaRPr lang="zh-TW" altLang="en-US" sz="2400" dirty="0"/>
            </a:p>
          </p:txBody>
        </p: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065E68CE-E043-4A8C-9FCC-CF1AF8DCD2A8}"/>
                </a:ext>
              </a:extLst>
            </p:cNvPr>
            <p:cNvCxnSpPr>
              <a:cxnSpLocks/>
            </p:cNvCxnSpPr>
            <p:nvPr/>
          </p:nvCxnSpPr>
          <p:spPr>
            <a:xfrm>
              <a:off x="7870925" y="5245217"/>
              <a:ext cx="5910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49E9A11-DAAC-49F2-A2C9-7F036FA4C19A}"/>
              </a:ext>
            </a:extLst>
          </p:cNvPr>
          <p:cNvCxnSpPr>
            <a:cxnSpLocks/>
          </p:cNvCxnSpPr>
          <p:nvPr/>
        </p:nvCxnSpPr>
        <p:spPr>
          <a:xfrm>
            <a:off x="1323216" y="5385834"/>
            <a:ext cx="10170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B5D7D84-8E4E-4A12-8837-EEF2073F484C}"/>
              </a:ext>
            </a:extLst>
          </p:cNvPr>
          <p:cNvSpPr/>
          <p:nvPr/>
        </p:nvSpPr>
        <p:spPr>
          <a:xfrm>
            <a:off x="5466288" y="176753"/>
            <a:ext cx="3437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Junbo</a:t>
            </a:r>
            <a:r>
              <a:rPr lang="en-US" altLang="zh-TW" dirty="0">
                <a:solidFill>
                  <a:srgbClr val="0000FF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 Zhao, et al., </a:t>
            </a:r>
            <a:r>
              <a:rPr lang="en-US" altLang="zh-TW" dirty="0" err="1">
                <a:solidFill>
                  <a:srgbClr val="0000FF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arXiv</a:t>
            </a:r>
            <a:r>
              <a:rPr lang="en-US" altLang="zh-TW" dirty="0">
                <a:solidFill>
                  <a:srgbClr val="0000FF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, 2016]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6CCC4DD-95D8-456A-B895-08C4968AD190}"/>
              </a:ext>
            </a:extLst>
          </p:cNvPr>
          <p:cNvSpPr txBox="1"/>
          <p:nvPr/>
        </p:nvSpPr>
        <p:spPr>
          <a:xfrm>
            <a:off x="2755021" y="2236208"/>
            <a:ext cx="6026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Using the negative reconstruction error of auto-encoder to determine the goodness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D993602-4119-473F-AD8E-7E00ABE27E08}"/>
              </a:ext>
            </a:extLst>
          </p:cNvPr>
          <p:cNvSpPr txBox="1"/>
          <p:nvPr/>
        </p:nvSpPr>
        <p:spPr>
          <a:xfrm>
            <a:off x="2755021" y="2980222"/>
            <a:ext cx="6026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/>
              <a:t>Benefit</a:t>
            </a:r>
            <a:r>
              <a:rPr lang="en-US" altLang="zh-TW" sz="2400" dirty="0"/>
              <a:t>: The auto-encoder can be pre-train by real images without generator.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844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36" grpId="0" animBg="1"/>
      <p:bldP spid="38" grpId="0" animBg="1"/>
      <p:bldP spid="15" grpId="0" animBg="1"/>
      <p:bldP spid="40" grpId="0"/>
      <p:bldP spid="45" grpId="0" animBg="1"/>
      <p:bldP spid="10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50838"/>
            <a:ext cx="7886700" cy="1325563"/>
          </a:xfrm>
        </p:spPr>
        <p:txBody>
          <a:bodyPr/>
          <a:lstStyle/>
          <a:p>
            <a:r>
              <a:rPr lang="en-US" altLang="zh-TW" dirty="0"/>
              <a:t>EBGAN</a:t>
            </a:r>
            <a:endParaRPr lang="zh-TW" altLang="en-US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3704588-6510-4830-A05B-6D6E8798AC95}"/>
              </a:ext>
            </a:extLst>
          </p:cNvPr>
          <p:cNvCxnSpPr>
            <a:cxnSpLocks/>
          </p:cNvCxnSpPr>
          <p:nvPr/>
        </p:nvCxnSpPr>
        <p:spPr>
          <a:xfrm>
            <a:off x="3019173" y="3277571"/>
            <a:ext cx="537063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AC3F4AC-5A0B-465F-8A0E-1DAB47A2FD4A}"/>
              </a:ext>
            </a:extLst>
          </p:cNvPr>
          <p:cNvGrpSpPr/>
          <p:nvPr/>
        </p:nvGrpSpPr>
        <p:grpSpPr>
          <a:xfrm>
            <a:off x="5174515" y="3185998"/>
            <a:ext cx="1059948" cy="183146"/>
            <a:chOff x="6113656" y="3978714"/>
            <a:chExt cx="1059948" cy="183146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AA8A644-475C-4588-AC0A-CEE8E49D68DA}"/>
                </a:ext>
              </a:extLst>
            </p:cNvPr>
            <p:cNvSpPr/>
            <p:nvPr/>
          </p:nvSpPr>
          <p:spPr>
            <a:xfrm>
              <a:off x="6562316" y="398075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0A26C365-0172-48E6-A9E4-1CA8BC0ED71D}"/>
                </a:ext>
              </a:extLst>
            </p:cNvPr>
            <p:cNvSpPr/>
            <p:nvPr/>
          </p:nvSpPr>
          <p:spPr>
            <a:xfrm>
              <a:off x="6377196" y="398075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A73959C2-1D8E-4353-8D04-E5B0630E16D3}"/>
                </a:ext>
              </a:extLst>
            </p:cNvPr>
            <p:cNvSpPr/>
            <p:nvPr/>
          </p:nvSpPr>
          <p:spPr>
            <a:xfrm>
              <a:off x="6726524" y="398075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E739A81E-4657-4627-9837-E44969C779F3}"/>
                </a:ext>
              </a:extLst>
            </p:cNvPr>
            <p:cNvSpPr/>
            <p:nvPr/>
          </p:nvSpPr>
          <p:spPr>
            <a:xfrm>
              <a:off x="6113656" y="3978714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4B29E327-F0CB-42AC-AAE1-CF8CFC874341}"/>
                </a:ext>
              </a:extLst>
            </p:cNvPr>
            <p:cNvSpPr/>
            <p:nvPr/>
          </p:nvSpPr>
          <p:spPr>
            <a:xfrm>
              <a:off x="7002027" y="3990283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45CE7A1-F9C1-479C-89BB-4666234B5985}"/>
              </a:ext>
            </a:extLst>
          </p:cNvPr>
          <p:cNvGrpSpPr/>
          <p:nvPr/>
        </p:nvGrpSpPr>
        <p:grpSpPr>
          <a:xfrm>
            <a:off x="6675754" y="3197567"/>
            <a:ext cx="1059948" cy="183146"/>
            <a:chOff x="7413461" y="3978714"/>
            <a:chExt cx="1059948" cy="183146"/>
          </a:xfrm>
        </p:grpSpPr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7DFAAC88-115C-4349-AC0A-CAF1FBE98BB3}"/>
                </a:ext>
              </a:extLst>
            </p:cNvPr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3DC00434-E60E-4C89-ADCA-EE6AD3FAF8FD}"/>
                </a:ext>
              </a:extLst>
            </p:cNvPr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38E1A21C-5A34-4FA2-8894-5E3783C1CFC9}"/>
                </a:ext>
              </a:extLst>
            </p:cNvPr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13F143E-DB32-46BF-A7DC-538339DE70C8}"/>
                </a:ext>
              </a:extLst>
            </p:cNvPr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BD46E433-46B7-425A-B526-EC067B733F14}"/>
                </a:ext>
              </a:extLst>
            </p:cNvPr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4D07D0E-0399-484A-9505-A28121B3D9FC}"/>
              </a:ext>
            </a:extLst>
          </p:cNvPr>
          <p:cNvGrpSpPr/>
          <p:nvPr/>
        </p:nvGrpSpPr>
        <p:grpSpPr>
          <a:xfrm>
            <a:off x="3621506" y="3174429"/>
            <a:ext cx="1059948" cy="183146"/>
            <a:chOff x="7413461" y="3978714"/>
            <a:chExt cx="1059948" cy="183146"/>
          </a:xfrm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4C95FCA6-A5A5-4F64-85AD-AAA4D5FE1081}"/>
                </a:ext>
              </a:extLst>
            </p:cNvPr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1463D87-74E4-45D1-89FE-98DB15CE87FC}"/>
                </a:ext>
              </a:extLst>
            </p:cNvPr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72956B7B-5B1E-42BF-A86C-98C099C07EB6}"/>
                </a:ext>
              </a:extLst>
            </p:cNvPr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41872CDB-5C8E-4E2E-8774-506C7EB285DB}"/>
                </a:ext>
              </a:extLst>
            </p:cNvPr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C0797F2C-D689-4ED8-9918-D03F1B68946F}"/>
                </a:ext>
              </a:extLst>
            </p:cNvPr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54A8E84-5536-4D0F-AB10-6BEE4D819A25}"/>
              </a:ext>
            </a:extLst>
          </p:cNvPr>
          <p:cNvSpPr txBox="1"/>
          <p:nvPr/>
        </p:nvSpPr>
        <p:spPr>
          <a:xfrm>
            <a:off x="5298723" y="2691436"/>
            <a:ext cx="80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7EBF4B3-DF5B-45FA-96D2-3158338B8802}"/>
              </a:ext>
            </a:extLst>
          </p:cNvPr>
          <p:cNvSpPr txBox="1"/>
          <p:nvPr/>
        </p:nvSpPr>
        <p:spPr>
          <a:xfrm>
            <a:off x="3707294" y="2691436"/>
            <a:ext cx="80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</a:t>
            </a:r>
            <a:endParaRPr lang="zh-TW" altLang="en-US" sz="24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0B70C28D-AF30-4A8C-B0F1-6DA67DF58A45}"/>
              </a:ext>
            </a:extLst>
          </p:cNvPr>
          <p:cNvSpPr txBox="1"/>
          <p:nvPr/>
        </p:nvSpPr>
        <p:spPr>
          <a:xfrm>
            <a:off x="6761542" y="2691435"/>
            <a:ext cx="80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</a:t>
            </a:r>
            <a:endParaRPr lang="zh-TW" altLang="en-US" sz="2400" dirty="0"/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1BC347C3-FAB7-4CB1-8C82-7D421BE0CD7E}"/>
              </a:ext>
            </a:extLst>
          </p:cNvPr>
          <p:cNvSpPr/>
          <p:nvPr/>
        </p:nvSpPr>
        <p:spPr>
          <a:xfrm flipV="1">
            <a:off x="3292525" y="3548349"/>
            <a:ext cx="4832876" cy="2380868"/>
          </a:xfrm>
          <a:custGeom>
            <a:avLst/>
            <a:gdLst>
              <a:gd name="connsiteX0" fmla="*/ 0 w 5167086"/>
              <a:gd name="connsiteY0" fmla="*/ 62066 h 1484943"/>
              <a:gd name="connsiteX1" fmla="*/ 1509486 w 5167086"/>
              <a:gd name="connsiteY1" fmla="*/ 91094 h 1484943"/>
              <a:gd name="connsiteX2" fmla="*/ 1872343 w 5167086"/>
              <a:gd name="connsiteY2" fmla="*/ 932923 h 1484943"/>
              <a:gd name="connsiteX3" fmla="*/ 2554514 w 5167086"/>
              <a:gd name="connsiteY3" fmla="*/ 1440923 h 1484943"/>
              <a:gd name="connsiteX4" fmla="*/ 2917372 w 5167086"/>
              <a:gd name="connsiteY4" fmla="*/ 1382866 h 1484943"/>
              <a:gd name="connsiteX5" fmla="*/ 3265714 w 5167086"/>
              <a:gd name="connsiteY5" fmla="*/ 773266 h 1484943"/>
              <a:gd name="connsiteX6" fmla="*/ 3672114 w 5167086"/>
              <a:gd name="connsiteY6" fmla="*/ 76580 h 1484943"/>
              <a:gd name="connsiteX7" fmla="*/ 4426857 w 5167086"/>
              <a:gd name="connsiteY7" fmla="*/ 33037 h 1484943"/>
              <a:gd name="connsiteX8" fmla="*/ 5167086 w 5167086"/>
              <a:gd name="connsiteY8" fmla="*/ 33037 h 148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7086" h="1484943">
                <a:moveTo>
                  <a:pt x="0" y="62066"/>
                </a:moveTo>
                <a:cubicBezTo>
                  <a:pt x="598714" y="4008"/>
                  <a:pt x="1197429" y="-54049"/>
                  <a:pt x="1509486" y="91094"/>
                </a:cubicBezTo>
                <a:cubicBezTo>
                  <a:pt x="1821543" y="236237"/>
                  <a:pt x="1698172" y="707952"/>
                  <a:pt x="1872343" y="932923"/>
                </a:cubicBezTo>
                <a:cubicBezTo>
                  <a:pt x="2046514" y="1157894"/>
                  <a:pt x="2380343" y="1365933"/>
                  <a:pt x="2554514" y="1440923"/>
                </a:cubicBezTo>
                <a:cubicBezTo>
                  <a:pt x="2728686" y="1515914"/>
                  <a:pt x="2798839" y="1494142"/>
                  <a:pt x="2917372" y="1382866"/>
                </a:cubicBezTo>
                <a:cubicBezTo>
                  <a:pt x="3035905" y="1271590"/>
                  <a:pt x="3139924" y="990980"/>
                  <a:pt x="3265714" y="773266"/>
                </a:cubicBezTo>
                <a:cubicBezTo>
                  <a:pt x="3391504" y="555552"/>
                  <a:pt x="3478590" y="199952"/>
                  <a:pt x="3672114" y="76580"/>
                </a:cubicBezTo>
                <a:cubicBezTo>
                  <a:pt x="3865638" y="-46792"/>
                  <a:pt x="4177695" y="40294"/>
                  <a:pt x="4426857" y="33037"/>
                </a:cubicBezTo>
                <a:cubicBezTo>
                  <a:pt x="4676019" y="25780"/>
                  <a:pt x="4921552" y="29408"/>
                  <a:pt x="5167086" y="3303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F65A165-7A8A-4689-81F5-0A5984B33DF9}"/>
              </a:ext>
            </a:extLst>
          </p:cNvPr>
          <p:cNvCxnSpPr>
            <a:cxnSpLocks/>
          </p:cNvCxnSpPr>
          <p:nvPr/>
        </p:nvCxnSpPr>
        <p:spPr>
          <a:xfrm flipV="1">
            <a:off x="5269892" y="416779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9DA9BD6A-B40B-418A-96EA-31AFB8C362C0}"/>
              </a:ext>
            </a:extLst>
          </p:cNvPr>
          <p:cNvCxnSpPr>
            <a:cxnSpLocks/>
          </p:cNvCxnSpPr>
          <p:nvPr/>
        </p:nvCxnSpPr>
        <p:spPr>
          <a:xfrm flipV="1">
            <a:off x="5447643" y="394152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BF3664A-CE71-4716-A926-1A1ABCDDA622}"/>
              </a:ext>
            </a:extLst>
          </p:cNvPr>
          <p:cNvCxnSpPr>
            <a:cxnSpLocks/>
          </p:cNvCxnSpPr>
          <p:nvPr/>
        </p:nvCxnSpPr>
        <p:spPr>
          <a:xfrm flipV="1">
            <a:off x="5704395" y="371981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CB882D38-C139-4C1B-87CE-0DF2E8D1D658}"/>
              </a:ext>
            </a:extLst>
          </p:cNvPr>
          <p:cNvCxnSpPr>
            <a:cxnSpLocks/>
          </p:cNvCxnSpPr>
          <p:nvPr/>
        </p:nvCxnSpPr>
        <p:spPr>
          <a:xfrm flipV="1">
            <a:off x="5980462" y="371621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B11374C-4773-429F-BA67-37BB9687D192}"/>
              </a:ext>
            </a:extLst>
          </p:cNvPr>
          <p:cNvCxnSpPr>
            <a:cxnSpLocks/>
          </p:cNvCxnSpPr>
          <p:nvPr/>
        </p:nvCxnSpPr>
        <p:spPr>
          <a:xfrm flipV="1">
            <a:off x="6158263" y="409767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527C97BC-3A1F-475C-9AE0-60D4E272358D}"/>
              </a:ext>
            </a:extLst>
          </p:cNvPr>
          <p:cNvGrpSpPr/>
          <p:nvPr/>
        </p:nvGrpSpPr>
        <p:grpSpPr>
          <a:xfrm flipV="1">
            <a:off x="7025082" y="5546011"/>
            <a:ext cx="888371" cy="270064"/>
            <a:chOff x="5667660" y="3412556"/>
            <a:chExt cx="888371" cy="270064"/>
          </a:xfrm>
        </p:grpSpPr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4487BAAC-D4DC-4A04-AE84-12A1761B8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6031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B88DE77A-4873-42BE-AFE3-F00B72C68F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7907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F16758E-DEDA-4966-8346-275ABE3C2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3438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95E5EEFE-43E6-4661-AA0F-7562E18469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3120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94FC2014-5302-4250-BF92-09EEE6CC58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766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9D897861-B1A8-4255-AC41-744AB32B6F31}"/>
              </a:ext>
            </a:extLst>
          </p:cNvPr>
          <p:cNvGrpSpPr/>
          <p:nvPr/>
        </p:nvGrpSpPr>
        <p:grpSpPr>
          <a:xfrm flipV="1">
            <a:off x="3691443" y="5520611"/>
            <a:ext cx="888371" cy="295464"/>
            <a:chOff x="5667660" y="3412556"/>
            <a:chExt cx="888371" cy="295464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F4F4422-8D90-4A86-BF02-44428A1C29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6031" y="34379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838277D1-6C1C-4BDB-8467-2EE778D643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7907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34DEEDAF-7F55-408A-8FB1-13F5A86B0B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3438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BB95954F-8A7D-4CE5-9F48-4305455B5F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3120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9D0364D5-B33C-4881-AEE5-485E47A585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766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4F11D3-4806-466D-8861-F52DA54E33CB}"/>
              </a:ext>
            </a:extLst>
          </p:cNvPr>
          <p:cNvSpPr txBox="1"/>
          <p:nvPr/>
        </p:nvSpPr>
        <p:spPr>
          <a:xfrm>
            <a:off x="2154315" y="6152790"/>
            <a:ext cx="504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Hard to reconstruct, easy to destroy</a:t>
            </a: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B4C4DB25-4812-4EBA-8999-910558C48C0C}"/>
              </a:ext>
            </a:extLst>
          </p:cNvPr>
          <p:cNvCxnSpPr>
            <a:cxnSpLocks/>
          </p:cNvCxnSpPr>
          <p:nvPr/>
        </p:nvCxnSpPr>
        <p:spPr>
          <a:xfrm>
            <a:off x="3345658" y="3286074"/>
            <a:ext cx="0" cy="22742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BFE3C39-E879-4695-A812-4FAF0FDFBEE6}"/>
              </a:ext>
            </a:extLst>
          </p:cNvPr>
          <p:cNvSpPr txBox="1"/>
          <p:nvPr/>
        </p:nvSpPr>
        <p:spPr>
          <a:xfrm>
            <a:off x="2497482" y="4261617"/>
            <a:ext cx="80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656132F-A702-4105-80C9-43493575183E}"/>
              </a:ext>
            </a:extLst>
          </p:cNvPr>
          <p:cNvSpPr txBox="1"/>
          <p:nvPr/>
        </p:nvSpPr>
        <p:spPr>
          <a:xfrm>
            <a:off x="1628630" y="2841326"/>
            <a:ext cx="1398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 is for the best.</a:t>
            </a:r>
            <a:endParaRPr lang="zh-TW" altLang="en-US" sz="2400" dirty="0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9124D822-69B0-4342-817F-4044F8BE07FD}"/>
              </a:ext>
            </a:extLst>
          </p:cNvPr>
          <p:cNvCxnSpPr>
            <a:cxnSpLocks/>
          </p:cNvCxnSpPr>
          <p:nvPr/>
        </p:nvCxnSpPr>
        <p:spPr>
          <a:xfrm>
            <a:off x="3014698" y="5655643"/>
            <a:ext cx="537063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772C36B2-E9CA-4BE5-9995-094E94E318A7}"/>
              </a:ext>
            </a:extLst>
          </p:cNvPr>
          <p:cNvSpPr txBox="1"/>
          <p:nvPr/>
        </p:nvSpPr>
        <p:spPr>
          <a:xfrm>
            <a:off x="628431" y="5265544"/>
            <a:ext cx="2245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 not have to be very negative</a:t>
            </a:r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169512CF-37F0-4DEA-BB2A-866A8E9C6508}"/>
              </a:ext>
            </a:extLst>
          </p:cNvPr>
          <p:cNvGrpSpPr/>
          <p:nvPr/>
        </p:nvGrpSpPr>
        <p:grpSpPr>
          <a:xfrm>
            <a:off x="5327659" y="1126155"/>
            <a:ext cx="3608951" cy="194716"/>
            <a:chOff x="2912406" y="6388647"/>
            <a:chExt cx="3608951" cy="194716"/>
          </a:xfrm>
        </p:grpSpPr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732809E6-8FBC-4FE1-BBDD-B81C869DD706}"/>
                </a:ext>
              </a:extLst>
            </p:cNvPr>
            <p:cNvCxnSpPr>
              <a:cxnSpLocks/>
            </p:cNvCxnSpPr>
            <p:nvPr/>
          </p:nvCxnSpPr>
          <p:spPr>
            <a:xfrm>
              <a:off x="2912406" y="6497575"/>
              <a:ext cx="360895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9A4B5DDF-BF01-42D2-8928-86A9FC562AB2}"/>
                </a:ext>
              </a:extLst>
            </p:cNvPr>
            <p:cNvSpPr/>
            <p:nvPr/>
          </p:nvSpPr>
          <p:spPr>
            <a:xfrm>
              <a:off x="5358789" y="6402261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F7493435-277F-48E8-A2B5-D37449E89FCB}"/>
                </a:ext>
              </a:extLst>
            </p:cNvPr>
            <p:cNvSpPr/>
            <p:nvPr/>
          </p:nvSpPr>
          <p:spPr>
            <a:xfrm>
              <a:off x="5173669" y="640226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5F592D59-5712-47FD-BF92-266FC264DEB7}"/>
                </a:ext>
              </a:extLst>
            </p:cNvPr>
            <p:cNvSpPr/>
            <p:nvPr/>
          </p:nvSpPr>
          <p:spPr>
            <a:xfrm>
              <a:off x="5522997" y="640225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9CB8A405-1E80-4A44-8603-A306A28ED40B}"/>
                </a:ext>
              </a:extLst>
            </p:cNvPr>
            <p:cNvSpPr/>
            <p:nvPr/>
          </p:nvSpPr>
          <p:spPr>
            <a:xfrm>
              <a:off x="4910129" y="640021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093322B4-08D8-426F-BA3E-484D442B5BC3}"/>
                </a:ext>
              </a:extLst>
            </p:cNvPr>
            <p:cNvSpPr/>
            <p:nvPr/>
          </p:nvSpPr>
          <p:spPr>
            <a:xfrm>
              <a:off x="5798500" y="641178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F734ED6A-E7B8-4899-96B1-CA6AC64DB542}"/>
                </a:ext>
              </a:extLst>
            </p:cNvPr>
            <p:cNvSpPr/>
            <p:nvPr/>
          </p:nvSpPr>
          <p:spPr>
            <a:xfrm>
              <a:off x="3842131" y="6390691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B4A07AAF-B3CF-46F8-B17D-CAADCE088959}"/>
                </a:ext>
              </a:extLst>
            </p:cNvPr>
            <p:cNvSpPr/>
            <p:nvPr/>
          </p:nvSpPr>
          <p:spPr>
            <a:xfrm>
              <a:off x="3657011" y="639069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41E1F0EA-2366-4B0D-A62F-ECB8F1B50EF7}"/>
                </a:ext>
              </a:extLst>
            </p:cNvPr>
            <p:cNvSpPr/>
            <p:nvPr/>
          </p:nvSpPr>
          <p:spPr>
            <a:xfrm>
              <a:off x="4006339" y="639068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ABD8B11D-48BA-4608-9131-FE629EB11069}"/>
                </a:ext>
              </a:extLst>
            </p:cNvPr>
            <p:cNvSpPr/>
            <p:nvPr/>
          </p:nvSpPr>
          <p:spPr>
            <a:xfrm>
              <a:off x="3393471" y="638864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3A581E91-8287-4A00-AAA7-2064952A0461}"/>
                </a:ext>
              </a:extLst>
            </p:cNvPr>
            <p:cNvSpPr/>
            <p:nvPr/>
          </p:nvSpPr>
          <p:spPr>
            <a:xfrm>
              <a:off x="4281842" y="640021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0" name="箭號: 向右 99">
            <a:extLst>
              <a:ext uri="{FF2B5EF4-FFF2-40B4-BE49-F238E27FC236}">
                <a16:creationId xmlns:a16="http://schemas.microsoft.com/office/drawing/2014/main" id="{0474E5CB-FC0D-4580-BECF-EC0FD4400207}"/>
              </a:ext>
            </a:extLst>
          </p:cNvPr>
          <p:cNvSpPr/>
          <p:nvPr/>
        </p:nvSpPr>
        <p:spPr>
          <a:xfrm rot="5400000" flipV="1">
            <a:off x="6104460" y="1515999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箭號: 向右 100">
            <a:extLst>
              <a:ext uri="{FF2B5EF4-FFF2-40B4-BE49-F238E27FC236}">
                <a16:creationId xmlns:a16="http://schemas.microsoft.com/office/drawing/2014/main" id="{116CA6BD-F258-41CB-B786-7FEDC161F2EE}"/>
              </a:ext>
            </a:extLst>
          </p:cNvPr>
          <p:cNvSpPr/>
          <p:nvPr/>
        </p:nvSpPr>
        <p:spPr>
          <a:xfrm rot="16200000">
            <a:off x="7591708" y="382740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258D6434-E3E6-4C63-AE26-C2843563F301}"/>
              </a:ext>
            </a:extLst>
          </p:cNvPr>
          <p:cNvSpPr/>
          <p:nvPr/>
        </p:nvSpPr>
        <p:spPr>
          <a:xfrm>
            <a:off x="5508269" y="651938"/>
            <a:ext cx="3251200" cy="1203753"/>
          </a:xfrm>
          <a:custGeom>
            <a:avLst/>
            <a:gdLst>
              <a:gd name="connsiteX0" fmla="*/ 0 w 3251200"/>
              <a:gd name="connsiteY0" fmla="*/ 1061073 h 2170704"/>
              <a:gd name="connsiteX1" fmla="*/ 377371 w 3251200"/>
              <a:gd name="connsiteY1" fmla="*/ 2048044 h 2170704"/>
              <a:gd name="connsiteX2" fmla="*/ 1045028 w 3251200"/>
              <a:gd name="connsiteY2" fmla="*/ 2120616 h 2170704"/>
              <a:gd name="connsiteX3" fmla="*/ 1335314 w 3251200"/>
              <a:gd name="connsiteY3" fmla="*/ 1728730 h 2170704"/>
              <a:gd name="connsiteX4" fmla="*/ 1799771 w 3251200"/>
              <a:gd name="connsiteY4" fmla="*/ 669187 h 2170704"/>
              <a:gd name="connsiteX5" fmla="*/ 2046514 w 3251200"/>
              <a:gd name="connsiteY5" fmla="*/ 88616 h 2170704"/>
              <a:gd name="connsiteX6" fmla="*/ 2510971 w 3251200"/>
              <a:gd name="connsiteY6" fmla="*/ 45073 h 2170704"/>
              <a:gd name="connsiteX7" fmla="*/ 2917371 w 3251200"/>
              <a:gd name="connsiteY7" fmla="*/ 509530 h 2170704"/>
              <a:gd name="connsiteX8" fmla="*/ 3251200 w 3251200"/>
              <a:gd name="connsiteY8" fmla="*/ 1627130 h 21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200" h="2170704">
                <a:moveTo>
                  <a:pt x="0" y="1061073"/>
                </a:moveTo>
                <a:cubicBezTo>
                  <a:pt x="101600" y="1466263"/>
                  <a:pt x="203200" y="1871454"/>
                  <a:pt x="377371" y="2048044"/>
                </a:cubicBezTo>
                <a:cubicBezTo>
                  <a:pt x="551542" y="2224634"/>
                  <a:pt x="885371" y="2173835"/>
                  <a:pt x="1045028" y="2120616"/>
                </a:cubicBezTo>
                <a:cubicBezTo>
                  <a:pt x="1204685" y="2067397"/>
                  <a:pt x="1209524" y="1970635"/>
                  <a:pt x="1335314" y="1728730"/>
                </a:cubicBezTo>
                <a:cubicBezTo>
                  <a:pt x="1461104" y="1486825"/>
                  <a:pt x="1681238" y="942539"/>
                  <a:pt x="1799771" y="669187"/>
                </a:cubicBezTo>
                <a:cubicBezTo>
                  <a:pt x="1918304" y="395835"/>
                  <a:pt x="1927981" y="192635"/>
                  <a:pt x="2046514" y="88616"/>
                </a:cubicBezTo>
                <a:cubicBezTo>
                  <a:pt x="2165047" y="-15403"/>
                  <a:pt x="2365828" y="-25079"/>
                  <a:pt x="2510971" y="45073"/>
                </a:cubicBezTo>
                <a:cubicBezTo>
                  <a:pt x="2656114" y="115225"/>
                  <a:pt x="2794000" y="245854"/>
                  <a:pt x="2917371" y="509530"/>
                </a:cubicBezTo>
                <a:cubicBezTo>
                  <a:pt x="3040742" y="773206"/>
                  <a:pt x="3145971" y="1200168"/>
                  <a:pt x="3251200" y="1627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97E93401-4B32-477B-9EEC-704B130F72F4}"/>
              </a:ext>
            </a:extLst>
          </p:cNvPr>
          <p:cNvSpPr/>
          <p:nvPr/>
        </p:nvSpPr>
        <p:spPr>
          <a:xfrm rot="21345425">
            <a:off x="4378463" y="-79249"/>
            <a:ext cx="1085850" cy="1357313"/>
          </a:xfrm>
          <a:custGeom>
            <a:avLst/>
            <a:gdLst>
              <a:gd name="connsiteX0" fmla="*/ 1085850 w 1085850"/>
              <a:gd name="connsiteY0" fmla="*/ 1357313 h 1357313"/>
              <a:gd name="connsiteX1" fmla="*/ 1014413 w 1085850"/>
              <a:gd name="connsiteY1" fmla="*/ 757238 h 1357313"/>
              <a:gd name="connsiteX2" fmla="*/ 928688 w 1085850"/>
              <a:gd name="connsiteY2" fmla="*/ 371476 h 1357313"/>
              <a:gd name="connsiteX3" fmla="*/ 671513 w 1085850"/>
              <a:gd name="connsiteY3" fmla="*/ 600076 h 1357313"/>
              <a:gd name="connsiteX4" fmla="*/ 0 w 1085850"/>
              <a:gd name="connsiteY4" fmla="*/ 0 h 135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850" h="1357313">
                <a:moveTo>
                  <a:pt x="1085850" y="1357313"/>
                </a:moveTo>
                <a:cubicBezTo>
                  <a:pt x="1063228" y="1139428"/>
                  <a:pt x="1040607" y="921544"/>
                  <a:pt x="1014413" y="757238"/>
                </a:cubicBezTo>
                <a:cubicBezTo>
                  <a:pt x="988219" y="592932"/>
                  <a:pt x="985838" y="397670"/>
                  <a:pt x="928688" y="371476"/>
                </a:cubicBezTo>
                <a:cubicBezTo>
                  <a:pt x="871538" y="345282"/>
                  <a:pt x="826294" y="661989"/>
                  <a:pt x="671513" y="600076"/>
                </a:cubicBezTo>
                <a:cubicBezTo>
                  <a:pt x="516732" y="538163"/>
                  <a:pt x="258366" y="26908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F5C315-34E0-40C4-8769-53AF2F1F804D}"/>
              </a:ext>
            </a:extLst>
          </p:cNvPr>
          <p:cNvSpPr txBox="1"/>
          <p:nvPr/>
        </p:nvSpPr>
        <p:spPr>
          <a:xfrm>
            <a:off x="583137" y="1587150"/>
            <a:ext cx="473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Auto-encoder based discriminator only gives limited region large value.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859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9" grpId="0"/>
      <p:bldP spid="82" grpId="0"/>
      <p:bldP spid="87" grpId="0"/>
      <p:bldP spid="100" grpId="0" animBg="1"/>
      <p:bldP spid="101" grpId="0" animBg="1"/>
      <p:bldP spid="103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B622F-BCE4-4844-8628-EC1E195A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Outlook: </a:t>
            </a:r>
            <a:br>
              <a:rPr lang="en-US" altLang="zh-TW" dirty="0"/>
            </a:br>
            <a:r>
              <a:rPr lang="en-US" altLang="zh-TW" dirty="0"/>
              <a:t>Loss-sensitive GAN (LSGAN)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A278232-0657-41C3-8687-C6D242A991B0}"/>
              </a:ext>
            </a:extLst>
          </p:cNvPr>
          <p:cNvCxnSpPr>
            <a:cxnSpLocks/>
          </p:cNvCxnSpPr>
          <p:nvPr/>
        </p:nvCxnSpPr>
        <p:spPr>
          <a:xfrm>
            <a:off x="1573205" y="3396616"/>
            <a:ext cx="15018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CD4BDC7-D621-4477-8BDC-952FED43DED5}"/>
              </a:ext>
            </a:extLst>
          </p:cNvPr>
          <p:cNvGrpSpPr/>
          <p:nvPr/>
        </p:nvGrpSpPr>
        <p:grpSpPr>
          <a:xfrm>
            <a:off x="2555010" y="2348139"/>
            <a:ext cx="779381" cy="4007167"/>
            <a:chOff x="2421019" y="2551771"/>
            <a:chExt cx="779381" cy="4007167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8B91232-2498-4432-8085-13E8259A5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0709" y="3074991"/>
              <a:ext cx="0" cy="34839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4F41155-6E2C-4F57-B7A9-511ED1611BDD}"/>
                </a:ext>
              </a:extLst>
            </p:cNvPr>
            <p:cNvSpPr/>
            <p:nvPr/>
          </p:nvSpPr>
          <p:spPr>
            <a:xfrm>
              <a:off x="2421019" y="2551771"/>
              <a:ext cx="779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/>
                <a:t>D(x)</a:t>
              </a:r>
              <a:endParaRPr lang="zh-TW" altLang="en-US" sz="28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9FF9C99-C753-45B9-952D-F37074A75E1D}"/>
              </a:ext>
            </a:extLst>
          </p:cNvPr>
          <p:cNvGrpSpPr/>
          <p:nvPr/>
        </p:nvGrpSpPr>
        <p:grpSpPr>
          <a:xfrm>
            <a:off x="1366091" y="4985051"/>
            <a:ext cx="1703848" cy="1187680"/>
            <a:chOff x="3173461" y="4001294"/>
            <a:chExt cx="1703848" cy="1187680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CF50C703-3336-4DDE-8C7B-117A0862FA03}"/>
                </a:ext>
              </a:extLst>
            </p:cNvPr>
            <p:cNvCxnSpPr>
              <a:cxnSpLocks/>
            </p:cNvCxnSpPr>
            <p:nvPr/>
          </p:nvCxnSpPr>
          <p:spPr>
            <a:xfrm>
              <a:off x="3396089" y="4595134"/>
              <a:ext cx="14812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077206C-CBE4-4FF7-898F-06B28A275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3461" y="4001294"/>
              <a:ext cx="1167884" cy="11876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C40D6D5-15CD-4403-BB13-E7082E566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90" y="2855661"/>
            <a:ext cx="1171820" cy="108191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D1DE6C51-25B1-4137-B117-E0EF1A65E52A}"/>
              </a:ext>
            </a:extLst>
          </p:cNvPr>
          <p:cNvGrpSpPr/>
          <p:nvPr/>
        </p:nvGrpSpPr>
        <p:grpSpPr>
          <a:xfrm>
            <a:off x="2787239" y="4717731"/>
            <a:ext cx="1592583" cy="1122710"/>
            <a:chOff x="1077653" y="5001183"/>
            <a:chExt cx="1592583" cy="1122710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44F19308-796F-449E-AE80-26321D3DEC5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653" y="5562538"/>
              <a:ext cx="13870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DF593DF-0A0F-4B19-8ACE-97C3CBFE1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715" y="5001183"/>
              <a:ext cx="1159521" cy="112271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3A0CB0-4673-402B-900F-B822A923BDAC}"/>
                  </a:ext>
                </a:extLst>
              </p:cNvPr>
              <p:cNvSpPr txBox="1"/>
              <p:nvPr/>
            </p:nvSpPr>
            <p:spPr>
              <a:xfrm>
                <a:off x="1851652" y="386871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3A0CB0-4673-402B-900F-B822A923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652" y="3868717"/>
                <a:ext cx="241733" cy="369332"/>
              </a:xfrm>
              <a:prstGeom prst="rect">
                <a:avLst/>
              </a:prstGeom>
              <a:blipFill>
                <a:blip r:embed="rId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FEC447EA-DA94-487D-97DD-8012B99FFA00}"/>
              </a:ext>
            </a:extLst>
          </p:cNvPr>
          <p:cNvSpPr/>
          <p:nvPr/>
        </p:nvSpPr>
        <p:spPr>
          <a:xfrm flipV="1">
            <a:off x="999365" y="2914229"/>
            <a:ext cx="495110" cy="875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59698BED-8F87-44FD-9D29-FE11377A99A7}"/>
              </a:ext>
            </a:extLst>
          </p:cNvPr>
          <p:cNvSpPr/>
          <p:nvPr/>
        </p:nvSpPr>
        <p:spPr>
          <a:xfrm>
            <a:off x="979687" y="5326580"/>
            <a:ext cx="495110" cy="7410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0878F7B-F329-4677-84D1-22E7304B68E8}"/>
              </a:ext>
            </a:extLst>
          </p:cNvPr>
          <p:cNvSpPr txBox="1"/>
          <p:nvPr/>
        </p:nvSpPr>
        <p:spPr>
          <a:xfrm>
            <a:off x="363619" y="1846644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WGAN</a:t>
            </a:r>
            <a:endParaRPr lang="zh-TW" altLang="en-US" sz="2800" b="1" i="1" u="sng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257190C-4132-453C-B0D3-F34748FB5A87}"/>
              </a:ext>
            </a:extLst>
          </p:cNvPr>
          <p:cNvSpPr txBox="1"/>
          <p:nvPr/>
        </p:nvSpPr>
        <p:spPr>
          <a:xfrm>
            <a:off x="4200209" y="1848255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LSGAN</a:t>
            </a:r>
            <a:endParaRPr lang="zh-TW" altLang="en-US" sz="2800" b="1" i="1" u="sng" dirty="0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AB1C6E24-8057-400A-8E83-09FEA2500BB7}"/>
              </a:ext>
            </a:extLst>
          </p:cNvPr>
          <p:cNvSpPr/>
          <p:nvPr/>
        </p:nvSpPr>
        <p:spPr>
          <a:xfrm>
            <a:off x="4170308" y="4951933"/>
            <a:ext cx="495110" cy="7410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6F71BE9-D362-4865-8113-9FDFACC34C46}"/>
                  </a:ext>
                </a:extLst>
              </p:cNvPr>
              <p:cNvSpPr txBox="1"/>
              <p:nvPr/>
            </p:nvSpPr>
            <p:spPr>
              <a:xfrm>
                <a:off x="1791083" y="6200557"/>
                <a:ext cx="392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6F71BE9-D362-4865-8113-9FDFACC3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83" y="6200557"/>
                <a:ext cx="392736" cy="369332"/>
              </a:xfrm>
              <a:prstGeom prst="rect">
                <a:avLst/>
              </a:prstGeom>
              <a:blipFill>
                <a:blip r:embed="rId6"/>
                <a:stretch>
                  <a:fillRect l="-21875" t="-1639" r="-2187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2A8F814-F37C-4C55-86ED-039932D99EAF}"/>
                  </a:ext>
                </a:extLst>
              </p:cNvPr>
              <p:cNvSpPr txBox="1"/>
              <p:nvPr/>
            </p:nvSpPr>
            <p:spPr>
              <a:xfrm>
                <a:off x="3680130" y="5824197"/>
                <a:ext cx="312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2A8F814-F37C-4C55-86ED-039932D99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130" y="5824197"/>
                <a:ext cx="312585" cy="369332"/>
              </a:xfrm>
              <a:prstGeom prst="rect">
                <a:avLst/>
              </a:prstGeom>
              <a:blipFill>
                <a:blip r:embed="rId7"/>
                <a:stretch>
                  <a:fillRect l="-27451" t="-1639" r="-27451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87D1104D-768C-4265-8758-BAF18A76A4D8}"/>
              </a:ext>
            </a:extLst>
          </p:cNvPr>
          <p:cNvCxnSpPr>
            <a:cxnSpLocks/>
          </p:cNvCxnSpPr>
          <p:nvPr/>
        </p:nvCxnSpPr>
        <p:spPr>
          <a:xfrm>
            <a:off x="5634816" y="5874212"/>
            <a:ext cx="17254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0D5E8FD-7CC5-46C3-89A5-ABE2C0F70478}"/>
              </a:ext>
            </a:extLst>
          </p:cNvPr>
          <p:cNvCxnSpPr>
            <a:cxnSpLocks/>
          </p:cNvCxnSpPr>
          <p:nvPr/>
        </p:nvCxnSpPr>
        <p:spPr>
          <a:xfrm>
            <a:off x="6788200" y="4787483"/>
            <a:ext cx="1410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9E334974-C00F-4CF7-8DB1-FA2E6B6444D5}"/>
              </a:ext>
            </a:extLst>
          </p:cNvPr>
          <p:cNvCxnSpPr>
            <a:cxnSpLocks/>
          </p:cNvCxnSpPr>
          <p:nvPr/>
        </p:nvCxnSpPr>
        <p:spPr>
          <a:xfrm>
            <a:off x="5590969" y="3384416"/>
            <a:ext cx="15018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D3FB5B3-BFC8-449A-8C11-532C23CCCCA5}"/>
              </a:ext>
            </a:extLst>
          </p:cNvPr>
          <p:cNvCxnSpPr>
            <a:cxnSpLocks/>
          </p:cNvCxnSpPr>
          <p:nvPr/>
        </p:nvCxnSpPr>
        <p:spPr>
          <a:xfrm flipV="1">
            <a:off x="6905116" y="2798790"/>
            <a:ext cx="0" cy="35676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C535AEE-3146-44DB-B2D9-4FACE2F12600}"/>
              </a:ext>
            </a:extLst>
          </p:cNvPr>
          <p:cNvSpPr/>
          <p:nvPr/>
        </p:nvSpPr>
        <p:spPr>
          <a:xfrm>
            <a:off x="6513780" y="2299936"/>
            <a:ext cx="779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D(x)</a:t>
            </a:r>
            <a:endParaRPr lang="zh-TW" altLang="en-US" sz="2800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E0F72FA6-028F-448C-BBEA-22C9175F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03" y="4092775"/>
            <a:ext cx="1167884" cy="118768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65830D5A-31F9-4BA9-B537-1161C5C8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077" y="2725874"/>
            <a:ext cx="1171820" cy="108191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6FF80261-1FF4-42C5-BC68-FBB3217E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945" y="5243727"/>
            <a:ext cx="1159521" cy="1122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BA25D06-A60B-45C9-B4F8-E0FE52C7B0A2}"/>
                  </a:ext>
                </a:extLst>
              </p:cNvPr>
              <p:cNvSpPr txBox="1"/>
              <p:nvPr/>
            </p:nvSpPr>
            <p:spPr>
              <a:xfrm>
                <a:off x="5519305" y="4590437"/>
                <a:ext cx="1106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BA25D06-A60B-45C9-B4F8-E0FE52C7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05" y="4590437"/>
                <a:ext cx="1106329" cy="369332"/>
              </a:xfrm>
              <a:prstGeom prst="rect">
                <a:avLst/>
              </a:prstGeom>
              <a:blipFill>
                <a:blip r:embed="rId8"/>
                <a:stretch>
                  <a:fillRect l="-6044" t="-1639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F25DE2D-C457-4B8B-B3EE-A1FED6F8D41E}"/>
                  </a:ext>
                </a:extLst>
              </p:cNvPr>
              <p:cNvSpPr txBox="1"/>
              <p:nvPr/>
            </p:nvSpPr>
            <p:spPr>
              <a:xfrm>
                <a:off x="7184599" y="3685956"/>
                <a:ext cx="11784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′'</m:t>
                          </m:r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F25DE2D-C457-4B8B-B3EE-A1FED6F8D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99" y="3685956"/>
                <a:ext cx="1178464" cy="369332"/>
              </a:xfrm>
              <a:prstGeom prst="rect">
                <a:avLst/>
              </a:prstGeom>
              <a:blipFill>
                <a:blip r:embed="rId9"/>
                <a:stretch>
                  <a:fillRect l="-6218"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E225FDB1-C5BA-44AB-9EF1-BBF81AAC2DE6}"/>
              </a:ext>
            </a:extLst>
          </p:cNvPr>
          <p:cNvCxnSpPr>
            <a:cxnSpLocks/>
          </p:cNvCxnSpPr>
          <p:nvPr/>
        </p:nvCxnSpPr>
        <p:spPr>
          <a:xfrm>
            <a:off x="6513780" y="5783882"/>
            <a:ext cx="609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AD4A068-EB92-415C-AB16-863CB541D73E}"/>
              </a:ext>
            </a:extLst>
          </p:cNvPr>
          <p:cNvCxnSpPr>
            <a:cxnSpLocks/>
          </p:cNvCxnSpPr>
          <p:nvPr/>
        </p:nvCxnSpPr>
        <p:spPr>
          <a:xfrm>
            <a:off x="6788200" y="4431883"/>
            <a:ext cx="3963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A383FF4-A975-40AB-9A16-49B7CEC8950C}"/>
              </a:ext>
            </a:extLst>
          </p:cNvPr>
          <p:cNvCxnSpPr/>
          <p:nvPr/>
        </p:nvCxnSpPr>
        <p:spPr>
          <a:xfrm>
            <a:off x="6645561" y="3363688"/>
            <a:ext cx="0" cy="23994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26AD7FB0-71EF-4208-B452-467D7F7DF3A3}"/>
              </a:ext>
            </a:extLst>
          </p:cNvPr>
          <p:cNvCxnSpPr>
            <a:cxnSpLocks/>
          </p:cNvCxnSpPr>
          <p:nvPr/>
        </p:nvCxnSpPr>
        <p:spPr>
          <a:xfrm>
            <a:off x="7092842" y="3384416"/>
            <a:ext cx="0" cy="104746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6989CB2-EC3F-4D4C-B7A2-60716C9359CC}"/>
                  </a:ext>
                </a:extLst>
              </p:cNvPr>
              <p:cNvSpPr txBox="1"/>
              <p:nvPr/>
            </p:nvSpPr>
            <p:spPr>
              <a:xfrm>
                <a:off x="7886370" y="5259574"/>
                <a:ext cx="392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6989CB2-EC3F-4D4C-B7A2-60716C935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70" y="5259574"/>
                <a:ext cx="392736" cy="369332"/>
              </a:xfrm>
              <a:prstGeom prst="rect">
                <a:avLst/>
              </a:prstGeom>
              <a:blipFill>
                <a:blip r:embed="rId10"/>
                <a:stretch>
                  <a:fillRect l="-21875" t="-1667" r="-21875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94BBE3C-308F-459D-B646-9CB5DCA3C9A1}"/>
                  </a:ext>
                </a:extLst>
              </p:cNvPr>
              <p:cNvSpPr txBox="1"/>
              <p:nvPr/>
            </p:nvSpPr>
            <p:spPr>
              <a:xfrm>
                <a:off x="5768750" y="6338522"/>
                <a:ext cx="312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94BBE3C-308F-459D-B646-9CB5DCA3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750" y="6338522"/>
                <a:ext cx="312585" cy="369332"/>
              </a:xfrm>
              <a:prstGeom prst="rect">
                <a:avLst/>
              </a:prstGeom>
              <a:blipFill>
                <a:blip r:embed="rId11"/>
                <a:stretch>
                  <a:fillRect l="-25000" t="-1667" r="-26923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57BE858E-F13A-4BDB-ADDF-2F0CC878D87D}"/>
                  </a:ext>
                </a:extLst>
              </p:cNvPr>
              <p:cNvSpPr txBox="1"/>
              <p:nvPr/>
            </p:nvSpPr>
            <p:spPr>
              <a:xfrm>
                <a:off x="5777776" y="370180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57BE858E-F13A-4BDB-ADDF-2F0CC878D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776" y="3701806"/>
                <a:ext cx="241733" cy="369332"/>
              </a:xfrm>
              <a:prstGeom prst="rect">
                <a:avLst/>
              </a:prstGeom>
              <a:blipFill>
                <a:blip r:embed="rId12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1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2" grpId="0"/>
      <p:bldP spid="46" grpId="0"/>
      <p:bldP spid="47" grpId="0"/>
      <p:bldP spid="53" grpId="0"/>
      <p:bldP spid="54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FB970-F7B5-46A3-9DC2-5E072DB7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JS divergence is not suitable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66242DA-13D7-4B1F-98F0-4D0003E9E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most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dirty="0"/>
                  <a:t> are not overlapped.</a:t>
                </a:r>
              </a:p>
              <a:p>
                <a:r>
                  <a:rPr lang="en-US" altLang="zh-TW" dirty="0"/>
                  <a:t>1. The nature of data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2. Sampling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66242DA-13D7-4B1F-98F0-4D0003E9E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F6A70C3-2483-47BC-A369-64DC609F8D21}"/>
                  </a:ext>
                </a:extLst>
              </p:cNvPr>
              <p:cNvSpPr txBox="1"/>
              <p:nvPr/>
            </p:nvSpPr>
            <p:spPr>
              <a:xfrm>
                <a:off x="1135843" y="2988047"/>
                <a:ext cx="40242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are low-dim manifold in high-dim space.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F6A70C3-2483-47BC-A369-64DC609F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43" y="2988047"/>
                <a:ext cx="4024278" cy="830997"/>
              </a:xfrm>
              <a:prstGeom prst="rect">
                <a:avLst/>
              </a:prstGeom>
              <a:blipFill>
                <a:blip r:embed="rId4"/>
                <a:stretch>
                  <a:fillRect l="-2273" t="-5882" r="-3788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FD71CA8-7FCD-4968-8288-371E53689309}"/>
              </a:ext>
            </a:extLst>
          </p:cNvPr>
          <p:cNvSpPr/>
          <p:nvPr/>
        </p:nvSpPr>
        <p:spPr>
          <a:xfrm>
            <a:off x="6317743" y="2652486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38A6D7C1-C203-4A48-84E8-98CA9EB49C78}"/>
              </a:ext>
            </a:extLst>
          </p:cNvPr>
          <p:cNvSpPr/>
          <p:nvPr/>
        </p:nvSpPr>
        <p:spPr>
          <a:xfrm>
            <a:off x="5474898" y="2910969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A7315C4-CF8B-417C-94B8-D0A64237DF35}"/>
                  </a:ext>
                </a:extLst>
              </p:cNvPr>
              <p:cNvSpPr txBox="1"/>
              <p:nvPr/>
            </p:nvSpPr>
            <p:spPr>
              <a:xfrm>
                <a:off x="7290264" y="370819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A7315C4-CF8B-417C-94B8-D0A64237D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264" y="3708195"/>
                <a:ext cx="770596" cy="369332"/>
              </a:xfrm>
              <a:prstGeom prst="rect">
                <a:avLst/>
              </a:prstGeom>
              <a:blipFill>
                <a:blip r:embed="rId5"/>
                <a:stretch>
                  <a:fillRect l="-9524" r="-396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A01398-FD9E-467B-8013-AD45E2A9208C}"/>
                  </a:ext>
                </a:extLst>
              </p:cNvPr>
              <p:cNvSpPr txBox="1"/>
              <p:nvPr/>
            </p:nvSpPr>
            <p:spPr>
              <a:xfrm>
                <a:off x="5626713" y="3606415"/>
                <a:ext cx="396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A01398-FD9E-467B-8013-AD45E2A9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713" y="3606415"/>
                <a:ext cx="396712" cy="369332"/>
              </a:xfrm>
              <a:prstGeom prst="rect">
                <a:avLst/>
              </a:prstGeom>
              <a:blipFill>
                <a:blip r:embed="rId6"/>
                <a:stretch>
                  <a:fillRect l="-16923" r="-615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78360E1D-93D1-492E-A38D-C911F74A337B}"/>
              </a:ext>
            </a:extLst>
          </p:cNvPr>
          <p:cNvSpPr txBox="1"/>
          <p:nvPr/>
        </p:nvSpPr>
        <p:spPr>
          <a:xfrm>
            <a:off x="1134635" y="3846694"/>
            <a:ext cx="380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overlap can be ignored.</a:t>
            </a:r>
            <a:endParaRPr lang="zh-TW" altLang="en-US" sz="2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538F7471-ECCB-4562-B69F-4428F349A2E1}"/>
              </a:ext>
            </a:extLst>
          </p:cNvPr>
          <p:cNvSpPr/>
          <p:nvPr/>
        </p:nvSpPr>
        <p:spPr>
          <a:xfrm rot="19458542">
            <a:off x="4767471" y="4710595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18A8C80-207D-42F7-969A-84C11327B132}"/>
              </a:ext>
            </a:extLst>
          </p:cNvPr>
          <p:cNvSpPr/>
          <p:nvPr/>
        </p:nvSpPr>
        <p:spPr>
          <a:xfrm rot="1662803">
            <a:off x="5847259" y="4629363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E4DFC009-1263-4449-9C25-5DC7CE10CDF1}"/>
              </a:ext>
            </a:extLst>
          </p:cNvPr>
          <p:cNvSpPr/>
          <p:nvPr/>
        </p:nvSpPr>
        <p:spPr>
          <a:xfrm>
            <a:off x="5261970" y="597003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FFC289-DD1B-42F7-8D08-675D4C0F80A9}"/>
              </a:ext>
            </a:extLst>
          </p:cNvPr>
          <p:cNvSpPr/>
          <p:nvPr/>
        </p:nvSpPr>
        <p:spPr>
          <a:xfrm>
            <a:off x="5947305" y="597003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A25451E-1BF8-410D-82BB-D5936248FD2C}"/>
              </a:ext>
            </a:extLst>
          </p:cNvPr>
          <p:cNvSpPr/>
          <p:nvPr/>
        </p:nvSpPr>
        <p:spPr>
          <a:xfrm>
            <a:off x="5597479" y="544061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C3B7BB0-3C59-494A-8806-BE85DEB5BEAF}"/>
              </a:ext>
            </a:extLst>
          </p:cNvPr>
          <p:cNvSpPr/>
          <p:nvPr/>
        </p:nvSpPr>
        <p:spPr>
          <a:xfrm>
            <a:off x="6822116" y="533353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10E39C7-9C97-4802-9D40-4946989A8C97}"/>
              </a:ext>
            </a:extLst>
          </p:cNvPr>
          <p:cNvSpPr/>
          <p:nvPr/>
        </p:nvSpPr>
        <p:spPr>
          <a:xfrm>
            <a:off x="6245586" y="4776315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2B6ADC1-A71C-4A6E-AE3E-62BFD6EA8D74}"/>
              </a:ext>
            </a:extLst>
          </p:cNvPr>
          <p:cNvSpPr/>
          <p:nvPr/>
        </p:nvSpPr>
        <p:spPr>
          <a:xfrm>
            <a:off x="6978268" y="474205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C3ABFA65-6F30-4076-8E39-25974A026F0C}"/>
              </a:ext>
            </a:extLst>
          </p:cNvPr>
          <p:cNvSpPr/>
          <p:nvPr/>
        </p:nvSpPr>
        <p:spPr>
          <a:xfrm>
            <a:off x="6419952" y="521679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E8A4FFED-F401-42E6-8025-E3421BFA2D7E}"/>
              </a:ext>
            </a:extLst>
          </p:cNvPr>
          <p:cNvSpPr/>
          <p:nvPr/>
        </p:nvSpPr>
        <p:spPr>
          <a:xfrm>
            <a:off x="7361507" y="492758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F2967526-FB8B-4048-BECB-82A2E38B8F09}"/>
              </a:ext>
            </a:extLst>
          </p:cNvPr>
          <p:cNvSpPr/>
          <p:nvPr/>
        </p:nvSpPr>
        <p:spPr>
          <a:xfrm>
            <a:off x="7519534" y="56859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C063E99E-FBBA-46A6-9F7C-DC12DD1B5C34}"/>
              </a:ext>
            </a:extLst>
          </p:cNvPr>
          <p:cNvSpPr/>
          <p:nvPr/>
        </p:nvSpPr>
        <p:spPr>
          <a:xfrm>
            <a:off x="7311814" y="597003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62DC952-DEE2-4779-9450-1C4A5D5CC736}"/>
              </a:ext>
            </a:extLst>
          </p:cNvPr>
          <p:cNvSpPr/>
          <p:nvPr/>
        </p:nvSpPr>
        <p:spPr>
          <a:xfrm>
            <a:off x="8073497" y="6041243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B2A7B64A-24EA-48AB-B29E-5FDF2D109A51}"/>
              </a:ext>
            </a:extLst>
          </p:cNvPr>
          <p:cNvSpPr/>
          <p:nvPr/>
        </p:nvSpPr>
        <p:spPr>
          <a:xfrm>
            <a:off x="8242562" y="549750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546BE991-52F2-4326-B1D3-3710B88240E1}"/>
              </a:ext>
            </a:extLst>
          </p:cNvPr>
          <p:cNvSpPr/>
          <p:nvPr/>
        </p:nvSpPr>
        <p:spPr>
          <a:xfrm>
            <a:off x="5955433" y="562614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01A9D09-C66E-49A3-B2F1-BA60D2E1BF6F}"/>
                  </a:ext>
                </a:extLst>
              </p:cNvPr>
              <p:cNvSpPr txBox="1"/>
              <p:nvPr/>
            </p:nvSpPr>
            <p:spPr>
              <a:xfrm>
                <a:off x="1118193" y="4955373"/>
                <a:ext cx="3803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Even 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have overlap.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01A9D09-C66E-49A3-B2F1-BA60D2E1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93" y="4955373"/>
                <a:ext cx="3803692" cy="830997"/>
              </a:xfrm>
              <a:prstGeom prst="rect">
                <a:avLst/>
              </a:prstGeom>
              <a:blipFill>
                <a:blip r:embed="rId7"/>
                <a:stretch>
                  <a:fillRect l="-2404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F357294C-8518-41FC-8041-3CE92D708D01}"/>
              </a:ext>
            </a:extLst>
          </p:cNvPr>
          <p:cNvSpPr/>
          <p:nvPr/>
        </p:nvSpPr>
        <p:spPr>
          <a:xfrm>
            <a:off x="6188693" y="4464366"/>
            <a:ext cx="1151678" cy="2067494"/>
          </a:xfrm>
          <a:custGeom>
            <a:avLst/>
            <a:gdLst>
              <a:gd name="connsiteX0" fmla="*/ 1106446 w 1106446"/>
              <a:gd name="connsiteY0" fmla="*/ 0 h 1970202"/>
              <a:gd name="connsiteX1" fmla="*/ 955617 w 1106446"/>
              <a:gd name="connsiteY1" fmla="*/ 791851 h 1970202"/>
              <a:gd name="connsiteX2" fmla="*/ 861349 w 1106446"/>
              <a:gd name="connsiteY2" fmla="*/ 1263192 h 1970202"/>
              <a:gd name="connsiteX3" fmla="*/ 474850 w 1106446"/>
              <a:gd name="connsiteY3" fmla="*/ 1159497 h 1970202"/>
              <a:gd name="connsiteX4" fmla="*/ 550265 w 1106446"/>
              <a:gd name="connsiteY4" fmla="*/ 810705 h 1970202"/>
              <a:gd name="connsiteX5" fmla="*/ 540838 w 1106446"/>
              <a:gd name="connsiteY5" fmla="*/ 650449 h 1970202"/>
              <a:gd name="connsiteX6" fmla="*/ 295741 w 1106446"/>
              <a:gd name="connsiteY6" fmla="*/ 556181 h 1970202"/>
              <a:gd name="connsiteX7" fmla="*/ 69498 w 1106446"/>
              <a:gd name="connsiteY7" fmla="*/ 641022 h 1970202"/>
              <a:gd name="connsiteX8" fmla="*/ 41217 w 1106446"/>
              <a:gd name="connsiteY8" fmla="*/ 961534 h 1970202"/>
              <a:gd name="connsiteX9" fmla="*/ 597399 w 1106446"/>
              <a:gd name="connsiteY9" fmla="*/ 1970202 h 19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6446" h="1970202">
                <a:moveTo>
                  <a:pt x="1106446" y="0"/>
                </a:moveTo>
                <a:cubicBezTo>
                  <a:pt x="1051456" y="290659"/>
                  <a:pt x="996466" y="581319"/>
                  <a:pt x="955617" y="791851"/>
                </a:cubicBezTo>
                <a:cubicBezTo>
                  <a:pt x="914768" y="1002383"/>
                  <a:pt x="941477" y="1201918"/>
                  <a:pt x="861349" y="1263192"/>
                </a:cubicBezTo>
                <a:cubicBezTo>
                  <a:pt x="781221" y="1324466"/>
                  <a:pt x="526697" y="1234912"/>
                  <a:pt x="474850" y="1159497"/>
                </a:cubicBezTo>
                <a:cubicBezTo>
                  <a:pt x="423003" y="1084083"/>
                  <a:pt x="539267" y="895546"/>
                  <a:pt x="550265" y="810705"/>
                </a:cubicBezTo>
                <a:cubicBezTo>
                  <a:pt x="561263" y="725864"/>
                  <a:pt x="583259" y="692870"/>
                  <a:pt x="540838" y="650449"/>
                </a:cubicBezTo>
                <a:cubicBezTo>
                  <a:pt x="498417" y="608028"/>
                  <a:pt x="374298" y="557752"/>
                  <a:pt x="295741" y="556181"/>
                </a:cubicBezTo>
                <a:cubicBezTo>
                  <a:pt x="217184" y="554610"/>
                  <a:pt x="111919" y="573463"/>
                  <a:pt x="69498" y="641022"/>
                </a:cubicBezTo>
                <a:cubicBezTo>
                  <a:pt x="27077" y="708581"/>
                  <a:pt x="-46767" y="740004"/>
                  <a:pt x="41217" y="961534"/>
                </a:cubicBezTo>
                <a:cubicBezTo>
                  <a:pt x="129200" y="1183064"/>
                  <a:pt x="363299" y="1576633"/>
                  <a:pt x="597399" y="197020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0ED8CEB-A3CC-4EF9-9BA0-BC6C60206748}"/>
              </a:ext>
            </a:extLst>
          </p:cNvPr>
          <p:cNvSpPr txBox="1"/>
          <p:nvPr/>
        </p:nvSpPr>
        <p:spPr>
          <a:xfrm>
            <a:off x="1119641" y="5737724"/>
            <a:ext cx="3803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you do not have enough sampling 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248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/>
      <p:bldP spid="49" grpId="0" animBg="1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C9B4A-3176-481B-802C-3BC9F6EA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6196DB-9C8F-4A20-8B2C-AB119A5D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Ian J. </a:t>
            </a:r>
            <a:r>
              <a:rPr lang="en-US" altLang="zh-TW" sz="1800" dirty="0" err="1"/>
              <a:t>Goodfellow</a:t>
            </a:r>
            <a:r>
              <a:rPr lang="en-US" altLang="zh-TW" sz="1800" dirty="0"/>
              <a:t>, Jean </a:t>
            </a:r>
            <a:r>
              <a:rPr lang="en-US" altLang="zh-TW" sz="1800" dirty="0" err="1"/>
              <a:t>Pouget</a:t>
            </a:r>
            <a:r>
              <a:rPr lang="en-US" altLang="zh-TW" sz="1800" dirty="0"/>
              <a:t>-Abadie, Mehdi Mirza, Bing Xu, David </a:t>
            </a:r>
            <a:r>
              <a:rPr lang="en-US" altLang="zh-TW" sz="1800" dirty="0" err="1"/>
              <a:t>Warde</a:t>
            </a:r>
            <a:r>
              <a:rPr lang="en-US" altLang="zh-TW" sz="1800" dirty="0"/>
              <a:t>-Farley, </a:t>
            </a:r>
            <a:r>
              <a:rPr lang="en-US" altLang="zh-TW" sz="1800" dirty="0" err="1"/>
              <a:t>Sherjil</a:t>
            </a:r>
            <a:r>
              <a:rPr lang="en-US" altLang="zh-TW" sz="1800" dirty="0"/>
              <a:t> </a:t>
            </a:r>
            <a:r>
              <a:rPr lang="en-US" altLang="zh-TW" sz="1800" dirty="0" err="1"/>
              <a:t>Ozair</a:t>
            </a:r>
            <a:r>
              <a:rPr lang="en-US" altLang="zh-TW" sz="1800" dirty="0"/>
              <a:t>, Aaron </a:t>
            </a:r>
            <a:r>
              <a:rPr lang="en-US" altLang="zh-TW" sz="1800" dirty="0" err="1"/>
              <a:t>Courville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Yoshua</a:t>
            </a:r>
            <a:r>
              <a:rPr lang="en-US" altLang="zh-TW" sz="1800" dirty="0"/>
              <a:t> </a:t>
            </a:r>
            <a:r>
              <a:rPr lang="en-US" altLang="zh-TW" sz="1800" dirty="0" err="1"/>
              <a:t>Bengio</a:t>
            </a:r>
            <a:r>
              <a:rPr lang="en-US" altLang="zh-TW" sz="1800" dirty="0"/>
              <a:t>, Generative Adversarial Networks, NIPS, 2014</a:t>
            </a:r>
          </a:p>
          <a:p>
            <a:r>
              <a:rPr lang="en-US" altLang="zh-TW" sz="1800" dirty="0"/>
              <a:t>Sebastian </a:t>
            </a:r>
            <a:r>
              <a:rPr lang="en-US" altLang="zh-TW" sz="1800" dirty="0" err="1"/>
              <a:t>Nowozin</a:t>
            </a:r>
            <a:r>
              <a:rPr lang="en-US" altLang="zh-TW" sz="1800" dirty="0"/>
              <a:t>, Botond </a:t>
            </a:r>
            <a:r>
              <a:rPr lang="en-US" altLang="zh-TW" sz="1800" dirty="0" err="1"/>
              <a:t>Cseke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Ryota</a:t>
            </a:r>
            <a:r>
              <a:rPr lang="en-US" altLang="zh-TW" sz="1800" dirty="0"/>
              <a:t> Tomioka, “f-GAN: Training Generative Neural Samplers using </a:t>
            </a:r>
            <a:r>
              <a:rPr lang="en-US" altLang="zh-TW" sz="1800" dirty="0" err="1"/>
              <a:t>Variational</a:t>
            </a:r>
            <a:r>
              <a:rPr lang="en-US" altLang="zh-TW" sz="1800" dirty="0"/>
              <a:t> Divergence Minimization”, NIPS, 2016</a:t>
            </a:r>
          </a:p>
          <a:p>
            <a:r>
              <a:rPr lang="en-US" altLang="zh-TW" sz="1800" dirty="0"/>
              <a:t>Martin </a:t>
            </a:r>
            <a:r>
              <a:rPr lang="en-US" altLang="zh-TW" sz="1800" dirty="0" err="1"/>
              <a:t>Arjovsky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Soumith</a:t>
            </a:r>
            <a:r>
              <a:rPr lang="en-US" altLang="zh-TW" sz="1800" dirty="0"/>
              <a:t> </a:t>
            </a:r>
            <a:r>
              <a:rPr lang="en-US" altLang="zh-TW" sz="1800" dirty="0" err="1"/>
              <a:t>Chintala</a:t>
            </a:r>
            <a:r>
              <a:rPr lang="en-US" altLang="zh-TW" sz="1800" dirty="0"/>
              <a:t>, Léon </a:t>
            </a:r>
            <a:r>
              <a:rPr lang="en-US" altLang="zh-TW" sz="1800" dirty="0" err="1"/>
              <a:t>Bottou</a:t>
            </a:r>
            <a:r>
              <a:rPr lang="en-US" altLang="zh-TW" sz="1800" dirty="0"/>
              <a:t>, Wasserstein GAN,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2017</a:t>
            </a:r>
          </a:p>
          <a:p>
            <a:r>
              <a:rPr lang="en-US" altLang="zh-TW" sz="1800" dirty="0"/>
              <a:t>Ishaan </a:t>
            </a:r>
            <a:r>
              <a:rPr lang="en-US" altLang="zh-TW" sz="1800" dirty="0" err="1"/>
              <a:t>Gulrajani</a:t>
            </a:r>
            <a:r>
              <a:rPr lang="en-US" altLang="zh-TW" sz="1800" dirty="0"/>
              <a:t>, Faruk Ahmed, Martin </a:t>
            </a:r>
            <a:r>
              <a:rPr lang="en-US" altLang="zh-TW" sz="1800" dirty="0" err="1"/>
              <a:t>Arjovsky</a:t>
            </a:r>
            <a:r>
              <a:rPr lang="en-US" altLang="zh-TW" sz="1800" dirty="0"/>
              <a:t>, Vincent </a:t>
            </a:r>
            <a:r>
              <a:rPr lang="en-US" altLang="zh-TW" sz="1800" dirty="0" err="1"/>
              <a:t>Dumoulin</a:t>
            </a:r>
            <a:r>
              <a:rPr lang="en-US" altLang="zh-TW" sz="1800" dirty="0"/>
              <a:t>, Aaron </a:t>
            </a:r>
            <a:r>
              <a:rPr lang="en-US" altLang="zh-TW" sz="1800" dirty="0" err="1"/>
              <a:t>Courville</a:t>
            </a:r>
            <a:r>
              <a:rPr lang="en-US" altLang="zh-TW" sz="1800" dirty="0"/>
              <a:t>, Improved Training of Wasserstein GANs, NIPS, 2017</a:t>
            </a:r>
          </a:p>
          <a:p>
            <a:r>
              <a:rPr lang="en-US" altLang="zh-TW" sz="1800" dirty="0" err="1"/>
              <a:t>Junbo</a:t>
            </a:r>
            <a:r>
              <a:rPr lang="en-US" altLang="zh-TW" sz="1800" dirty="0"/>
              <a:t> Zhao, Michael Mathieu, Yann </a:t>
            </a:r>
            <a:r>
              <a:rPr lang="en-US" altLang="zh-TW" sz="1800" dirty="0" err="1"/>
              <a:t>LeCun</a:t>
            </a:r>
            <a:r>
              <a:rPr lang="en-US" altLang="zh-TW" sz="1800" dirty="0"/>
              <a:t>, Energy-based Generative Adversarial Network,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2016 </a:t>
            </a:r>
          </a:p>
          <a:p>
            <a:r>
              <a:rPr lang="en-US" altLang="zh-TW" sz="1800" dirty="0"/>
              <a:t>Mario </a:t>
            </a:r>
            <a:r>
              <a:rPr lang="en-US" altLang="zh-TW" sz="1800" dirty="0" err="1"/>
              <a:t>Lucic</a:t>
            </a:r>
            <a:r>
              <a:rPr lang="en-US" altLang="zh-TW" sz="1800" dirty="0"/>
              <a:t>, Karol </a:t>
            </a:r>
            <a:r>
              <a:rPr lang="en-US" altLang="zh-TW" sz="1800" dirty="0" err="1"/>
              <a:t>Kurach</a:t>
            </a:r>
            <a:r>
              <a:rPr lang="en-US" altLang="zh-TW" sz="1800" dirty="0"/>
              <a:t>, Marcin Michalski, Sylvain </a:t>
            </a:r>
            <a:r>
              <a:rPr lang="en-US" altLang="zh-TW" sz="1800" dirty="0" err="1"/>
              <a:t>Gelly</a:t>
            </a:r>
            <a:r>
              <a:rPr lang="en-US" altLang="zh-TW" sz="1800" dirty="0"/>
              <a:t>, Olivier Bousquet, “Are GANs Created Equal? A Large-Scale Study”,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2017</a:t>
            </a:r>
          </a:p>
          <a:p>
            <a:r>
              <a:rPr lang="en-US" altLang="zh-TW" sz="1800" dirty="0"/>
              <a:t>Tim </a:t>
            </a:r>
            <a:r>
              <a:rPr lang="en-US" altLang="zh-TW" sz="1800" dirty="0" err="1"/>
              <a:t>Salimans</a:t>
            </a:r>
            <a:r>
              <a:rPr lang="en-US" altLang="zh-TW" sz="1800" dirty="0"/>
              <a:t>, Ian Goodfellow, </a:t>
            </a:r>
            <a:r>
              <a:rPr lang="en-US" altLang="zh-TW" sz="1800" dirty="0" err="1"/>
              <a:t>Wojciech</a:t>
            </a:r>
            <a:r>
              <a:rPr lang="en-US" altLang="zh-TW" sz="1800" dirty="0"/>
              <a:t> Zaremba, Vicki Cheung, Alec Radford, Xi Chen Improved Techniques for Training GANs, NIPS, 2016</a:t>
            </a:r>
          </a:p>
        </p:txBody>
      </p:sp>
    </p:spTree>
    <p:extLst>
      <p:ext uri="{BB962C8B-B14F-4D97-AF65-F5344CB8AC3E}">
        <p14:creationId xmlns:p14="http://schemas.microsoft.com/office/powerpoint/2010/main" val="303133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D4717-F2F0-4D3C-8FD1-605530802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C44DDF-655C-4CB1-9513-CFD4F861F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Martin </a:t>
            </a:r>
            <a:r>
              <a:rPr lang="en-US" altLang="zh-TW" sz="1800" dirty="0" err="1"/>
              <a:t>Heusel</a:t>
            </a:r>
            <a:r>
              <a:rPr lang="en-US" altLang="zh-TW" sz="1800" dirty="0"/>
              <a:t>, Hubert </a:t>
            </a:r>
            <a:r>
              <a:rPr lang="en-US" altLang="zh-TW" sz="1800" dirty="0" err="1"/>
              <a:t>Ramsauer</a:t>
            </a:r>
            <a:r>
              <a:rPr lang="en-US" altLang="zh-TW" sz="1800" dirty="0"/>
              <a:t>, Thomas </a:t>
            </a:r>
            <a:r>
              <a:rPr lang="en-US" altLang="zh-TW" sz="1800" dirty="0" err="1"/>
              <a:t>Unterthiner</a:t>
            </a:r>
            <a:r>
              <a:rPr lang="en-US" altLang="zh-TW" sz="1800" dirty="0"/>
              <a:t>, Bernhard Nessler, Sepp </a:t>
            </a:r>
            <a:r>
              <a:rPr lang="en-US" altLang="zh-TW" sz="1800" dirty="0" err="1"/>
              <a:t>Hochreiter</a:t>
            </a:r>
            <a:r>
              <a:rPr lang="en-US" altLang="zh-TW" sz="1800" dirty="0"/>
              <a:t>, GANs Trained by a Two Time-Scale Update Rule Converge to a Local Nash Equilibrium, NIPS, 2017</a:t>
            </a:r>
          </a:p>
          <a:p>
            <a:r>
              <a:rPr lang="en-US" altLang="zh-TW" sz="1800" dirty="0"/>
              <a:t>Naveen Kodali, Jacob Abernethy, James Hays, </a:t>
            </a:r>
            <a:r>
              <a:rPr lang="en-US" altLang="zh-TW" sz="1800" dirty="0" err="1"/>
              <a:t>Zsolt</a:t>
            </a:r>
            <a:r>
              <a:rPr lang="en-US" altLang="zh-TW" sz="1800" dirty="0"/>
              <a:t> Kira, “On Convergence and Stability of GANs”,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2017</a:t>
            </a:r>
          </a:p>
          <a:p>
            <a:r>
              <a:rPr lang="en-US" altLang="zh-TW" sz="1800" dirty="0"/>
              <a:t>Xiang Wei, </a:t>
            </a:r>
            <a:r>
              <a:rPr lang="en-US" altLang="zh-TW" sz="1800" dirty="0" err="1"/>
              <a:t>Boqing</a:t>
            </a:r>
            <a:r>
              <a:rPr lang="en-US" altLang="zh-TW" sz="1800" dirty="0"/>
              <a:t> Gong, </a:t>
            </a:r>
            <a:r>
              <a:rPr lang="en-US" altLang="zh-TW" sz="1800" dirty="0" err="1"/>
              <a:t>Zixia</a:t>
            </a:r>
            <a:r>
              <a:rPr lang="en-US" altLang="zh-TW" sz="1800" dirty="0"/>
              <a:t> Liu, Wei Lu, </a:t>
            </a:r>
            <a:r>
              <a:rPr lang="en-US" altLang="zh-TW" sz="1800" dirty="0" err="1"/>
              <a:t>Liqiang</a:t>
            </a:r>
            <a:r>
              <a:rPr lang="en-US" altLang="zh-TW" sz="1800" dirty="0"/>
              <a:t> Wang, Improving the Improved Training of Wasserstein GANs: A Consistency Term and Its Dual Effect, ICLR, 2018</a:t>
            </a:r>
          </a:p>
          <a:p>
            <a:r>
              <a:rPr lang="en-US" altLang="zh-TW" sz="1800" dirty="0" err="1"/>
              <a:t>Takeru</a:t>
            </a:r>
            <a:r>
              <a:rPr lang="en-US" altLang="zh-TW" sz="1800" dirty="0"/>
              <a:t> Miyato, </a:t>
            </a:r>
            <a:r>
              <a:rPr lang="en-US" altLang="zh-TW" sz="1800" dirty="0" err="1"/>
              <a:t>Toshiki</a:t>
            </a:r>
            <a:r>
              <a:rPr lang="en-US" altLang="zh-TW" sz="1800" dirty="0"/>
              <a:t> Kataoka, Masanori Koyama, Yuichi Yoshida, Spectral Normalization for Generative Adversarial Networks, ICLR, 2018</a:t>
            </a:r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6230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H="1">
            <a:off x="2458723" y="1275392"/>
            <a:ext cx="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1178994" y="1275831"/>
            <a:ext cx="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487209" y="1627030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209" y="1627030"/>
                <a:ext cx="770596" cy="369332"/>
              </a:xfrm>
              <a:prstGeom prst="rect">
                <a:avLst/>
              </a:prstGeom>
              <a:blipFill>
                <a:blip r:embed="rId2"/>
                <a:stretch>
                  <a:fillRect l="-8730" r="-396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96553" y="1580976"/>
                <a:ext cx="494687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3" y="1580976"/>
                <a:ext cx="494687" cy="403124"/>
              </a:xfrm>
              <a:prstGeom prst="rect">
                <a:avLst/>
              </a:prstGeom>
              <a:blipFill>
                <a:blip r:embed="rId3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>
            <a:cxnSpLocks/>
          </p:cNvCxnSpPr>
          <p:nvPr/>
        </p:nvCxnSpPr>
        <p:spPr>
          <a:xfrm>
            <a:off x="4774301" y="1290026"/>
            <a:ext cx="0" cy="1072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>
            <a:off x="4248436" y="1290026"/>
            <a:ext cx="0" cy="10722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840529" y="1629033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29" y="1629033"/>
                <a:ext cx="770596" cy="369332"/>
              </a:xfrm>
              <a:prstGeom prst="rect">
                <a:avLst/>
              </a:prstGeom>
              <a:blipFill>
                <a:blip r:embed="rId4"/>
                <a:stretch>
                  <a:fillRect l="-8730" r="-396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620193" y="1629033"/>
                <a:ext cx="49468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93" y="1629033"/>
                <a:ext cx="494687" cy="401072"/>
              </a:xfrm>
              <a:prstGeom prst="rect">
                <a:avLst/>
              </a:prstGeom>
              <a:blipFill>
                <a:blip r:embed="rId5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25928" y="3364834"/>
                <a:ext cx="1871602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28" y="3364834"/>
                <a:ext cx="1871602" cy="798873"/>
              </a:xfrm>
              <a:prstGeom prst="rect">
                <a:avLst/>
              </a:prstGeom>
              <a:blipFill>
                <a:blip r:embed="rId6"/>
                <a:stretch>
                  <a:fillRect b="-152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>
            <a:cxnSpLocks/>
          </p:cNvCxnSpPr>
          <p:nvPr/>
        </p:nvCxnSpPr>
        <p:spPr>
          <a:xfrm flipH="1">
            <a:off x="7802293" y="1365031"/>
            <a:ext cx="0" cy="937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751147" y="1365031"/>
            <a:ext cx="0" cy="9371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894970" y="168201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0" y="1682015"/>
                <a:ext cx="770596" cy="369332"/>
              </a:xfrm>
              <a:prstGeom prst="rect">
                <a:avLst/>
              </a:prstGeom>
              <a:blipFill>
                <a:blip r:embed="rId7"/>
                <a:stretch>
                  <a:fillRect l="-8661" r="-315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984101" y="1648223"/>
                <a:ext cx="715901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101" y="1648223"/>
                <a:ext cx="715901" cy="403124"/>
              </a:xfrm>
              <a:prstGeom prst="rect">
                <a:avLst/>
              </a:prstGeom>
              <a:blipFill>
                <a:blip r:embed="rId8"/>
                <a:stretch>
                  <a:fillRect l="-10256" b="-10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 rot="10800000">
            <a:off x="5798515" y="174284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1262200" y="1811696"/>
            <a:ext cx="1130296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4319011" y="1851974"/>
            <a:ext cx="365473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600516" y="3427944"/>
                <a:ext cx="1942968" cy="811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516" y="3427944"/>
                <a:ext cx="1942968" cy="811376"/>
              </a:xfrm>
              <a:prstGeom prst="rect">
                <a:avLst/>
              </a:prstGeom>
              <a:blipFill>
                <a:blip r:embed="rId9"/>
                <a:stretch>
                  <a:fillRect b="-135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473028" y="3427944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8" y="3427944"/>
                <a:ext cx="2174570" cy="798873"/>
              </a:xfrm>
              <a:prstGeom prst="rect">
                <a:avLst/>
              </a:prstGeom>
              <a:blipFill>
                <a:blip r:embed="rId10"/>
                <a:stretch>
                  <a:fillRect b="-3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 flipH="1">
            <a:off x="196555" y="183824"/>
            <a:ext cx="6509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What is the problem of JS divergence?</a:t>
            </a:r>
            <a:endParaRPr lang="zh-TW" altLang="en-US" sz="2800" b="1" i="1" u="sng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0C42ECD-A0CB-4677-B9DC-007332951B29}"/>
              </a:ext>
            </a:extLst>
          </p:cNvPr>
          <p:cNvCxnSpPr/>
          <p:nvPr/>
        </p:nvCxnSpPr>
        <p:spPr>
          <a:xfrm>
            <a:off x="1055527" y="2603576"/>
            <a:ext cx="69587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「打叉 png」的圖片搜尋結果">
            <a:extLst>
              <a:ext uri="{FF2B5EF4-FFF2-40B4-BE49-F238E27FC236}">
                <a16:creationId xmlns:a16="http://schemas.microsoft.com/office/drawing/2014/main" id="{9B105D98-3114-4C49-8529-8013111D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12" y="2298185"/>
            <a:ext cx="571453" cy="5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C6FC397-18DB-4C4F-8381-1A84A550AB4B}"/>
              </a:ext>
            </a:extLst>
          </p:cNvPr>
          <p:cNvSpPr txBox="1"/>
          <p:nvPr/>
        </p:nvSpPr>
        <p:spPr>
          <a:xfrm rot="10800000">
            <a:off x="5514678" y="350204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265718-C7DE-491E-ACCB-5E042E93979B}"/>
              </a:ext>
            </a:extLst>
          </p:cNvPr>
          <p:cNvSpPr/>
          <p:nvPr/>
        </p:nvSpPr>
        <p:spPr>
          <a:xfrm>
            <a:off x="857882" y="4383545"/>
            <a:ext cx="7085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JS divergence is log2 if two distributions do not overlap.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87AB90-0083-4471-97A0-610F4F0752AB}"/>
              </a:ext>
            </a:extLst>
          </p:cNvPr>
          <p:cNvSpPr txBox="1"/>
          <p:nvPr/>
        </p:nvSpPr>
        <p:spPr>
          <a:xfrm>
            <a:off x="857882" y="4908061"/>
            <a:ext cx="787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Intuition: If two distributions do not overlap, binary classifier achieves 100% accuracy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C2DBE96-2A24-4B13-B27C-EACEC076F8BC}"/>
              </a:ext>
            </a:extLst>
          </p:cNvPr>
          <p:cNvSpPr txBox="1"/>
          <p:nvPr/>
        </p:nvSpPr>
        <p:spPr>
          <a:xfrm>
            <a:off x="1913693" y="2874505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Equally bad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6F75D75-E45D-4E44-B959-A058FB4D3201}"/>
              </a:ext>
            </a:extLst>
          </p:cNvPr>
          <p:cNvCxnSpPr/>
          <p:nvPr/>
        </p:nvCxnSpPr>
        <p:spPr>
          <a:xfrm flipV="1">
            <a:off x="2177143" y="3105337"/>
            <a:ext cx="215353" cy="322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AC86933-C8B6-451F-8D42-B38033214711}"/>
              </a:ext>
            </a:extLst>
          </p:cNvPr>
          <p:cNvCxnSpPr>
            <a:cxnSpLocks/>
          </p:cNvCxnSpPr>
          <p:nvPr/>
        </p:nvCxnSpPr>
        <p:spPr>
          <a:xfrm flipH="1" flipV="1">
            <a:off x="3962400" y="3105337"/>
            <a:ext cx="325715" cy="30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86174A9-5BCB-4B51-9BBE-4C47DE3029ED}"/>
              </a:ext>
            </a:extLst>
          </p:cNvPr>
          <p:cNvSpPr txBox="1"/>
          <p:nvPr/>
        </p:nvSpPr>
        <p:spPr>
          <a:xfrm>
            <a:off x="1310614" y="5931746"/>
            <a:ext cx="434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Same objective value is obtained.</a:t>
            </a:r>
            <a:endParaRPr lang="zh-TW" altLang="en-US" sz="2400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FB5E886-3411-4559-B081-3096FF622EB8}"/>
              </a:ext>
            </a:extLst>
          </p:cNvPr>
          <p:cNvSpPr/>
          <p:nvPr/>
        </p:nvSpPr>
        <p:spPr>
          <a:xfrm>
            <a:off x="579348" y="5874384"/>
            <a:ext cx="665647" cy="5763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4C398C-22A8-4940-A182-32B557CDF56D}"/>
              </a:ext>
            </a:extLst>
          </p:cNvPr>
          <p:cNvSpPr txBox="1"/>
          <p:nvPr/>
        </p:nvSpPr>
        <p:spPr>
          <a:xfrm>
            <a:off x="6390757" y="5925733"/>
            <a:ext cx="251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Same divergence</a:t>
            </a:r>
            <a:endParaRPr lang="zh-TW" altLang="en-US" sz="24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42BA3DED-B695-4A61-90A1-884F834204B6}"/>
              </a:ext>
            </a:extLst>
          </p:cNvPr>
          <p:cNvSpPr/>
          <p:nvPr/>
        </p:nvSpPr>
        <p:spPr>
          <a:xfrm>
            <a:off x="5659491" y="5868371"/>
            <a:ext cx="665647" cy="5763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3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6" grpId="0"/>
      <p:bldP spid="17" grpId="0"/>
      <p:bldP spid="24" grpId="0"/>
      <p:bldP spid="29" grpId="0"/>
      <p:bldP spid="30" grpId="0"/>
      <p:bldP spid="36" grpId="0"/>
      <p:bldP spid="18" grpId="0"/>
      <p:bldP spid="26" grpId="0"/>
      <p:bldP spid="21" grpId="0"/>
      <p:bldP spid="31" grpId="0"/>
      <p:bldP spid="20" grpId="0" animBg="1"/>
      <p:bldP spid="33" grpId="0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16C0-1D70-4BE3-B036-BA050077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 Square GAN (LSGAN)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E8E881-5465-497B-A130-5DF7F1FA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Replace sigmoid with linear (replace classification with regression)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114E353-CAF3-4A29-A65F-B3B3FE9C68AB}"/>
              </a:ext>
            </a:extLst>
          </p:cNvPr>
          <p:cNvCxnSpPr>
            <a:cxnSpLocks/>
          </p:cNvCxnSpPr>
          <p:nvPr/>
        </p:nvCxnSpPr>
        <p:spPr>
          <a:xfrm>
            <a:off x="4571714" y="603093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CF51F702-4C09-424F-BEA0-B158849F3E31}"/>
              </a:ext>
            </a:extLst>
          </p:cNvPr>
          <p:cNvSpPr/>
          <p:nvPr/>
        </p:nvSpPr>
        <p:spPr>
          <a:xfrm>
            <a:off x="7018097" y="593562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701C847-7620-4C44-A8E0-71CCC3496452}"/>
              </a:ext>
            </a:extLst>
          </p:cNvPr>
          <p:cNvSpPr/>
          <p:nvPr/>
        </p:nvSpPr>
        <p:spPr>
          <a:xfrm>
            <a:off x="6832977" y="593562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941FE44-DB6C-4317-853D-660131C3BAC6}"/>
              </a:ext>
            </a:extLst>
          </p:cNvPr>
          <p:cNvSpPr/>
          <p:nvPr/>
        </p:nvSpPr>
        <p:spPr>
          <a:xfrm>
            <a:off x="7182305" y="593561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A71FA35-2C80-4C53-81C7-B974304A4981}"/>
              </a:ext>
            </a:extLst>
          </p:cNvPr>
          <p:cNvSpPr/>
          <p:nvPr/>
        </p:nvSpPr>
        <p:spPr>
          <a:xfrm>
            <a:off x="6569437" y="59335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970F263-3C38-4B09-9720-8A82A07A0703}"/>
              </a:ext>
            </a:extLst>
          </p:cNvPr>
          <p:cNvSpPr/>
          <p:nvPr/>
        </p:nvSpPr>
        <p:spPr>
          <a:xfrm>
            <a:off x="7457808" y="594514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55E0D1-43BD-42AA-B7B0-293B4A3D6A0D}"/>
              </a:ext>
            </a:extLst>
          </p:cNvPr>
          <p:cNvSpPr/>
          <p:nvPr/>
        </p:nvSpPr>
        <p:spPr>
          <a:xfrm>
            <a:off x="5501439" y="592405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5BDC877-DB34-4EA0-BE2D-BDFA8A4DD349}"/>
              </a:ext>
            </a:extLst>
          </p:cNvPr>
          <p:cNvSpPr/>
          <p:nvPr/>
        </p:nvSpPr>
        <p:spPr>
          <a:xfrm>
            <a:off x="5316319" y="592405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D3B446B-1D06-434B-B367-AA0141F23954}"/>
              </a:ext>
            </a:extLst>
          </p:cNvPr>
          <p:cNvSpPr/>
          <p:nvPr/>
        </p:nvSpPr>
        <p:spPr>
          <a:xfrm>
            <a:off x="5665647" y="592404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0D464AF-FDB4-44DC-B320-54DE69ECFE5A}"/>
              </a:ext>
            </a:extLst>
          </p:cNvPr>
          <p:cNvSpPr/>
          <p:nvPr/>
        </p:nvSpPr>
        <p:spPr>
          <a:xfrm>
            <a:off x="5052779" y="59220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5195908-0F33-448E-9C02-1002EEB4FA05}"/>
              </a:ext>
            </a:extLst>
          </p:cNvPr>
          <p:cNvSpPr/>
          <p:nvPr/>
        </p:nvSpPr>
        <p:spPr>
          <a:xfrm>
            <a:off x="5941150" y="593357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B0F6198-6E76-4919-8214-3E0CB66B7BE2}"/>
              </a:ext>
            </a:extLst>
          </p:cNvPr>
          <p:cNvCxnSpPr>
            <a:cxnSpLocks/>
          </p:cNvCxnSpPr>
          <p:nvPr/>
        </p:nvCxnSpPr>
        <p:spPr>
          <a:xfrm flipV="1">
            <a:off x="5057772" y="4695258"/>
            <a:ext cx="2731552" cy="17511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295F0BE-320E-4F29-80B4-A21358BA86A6}"/>
              </a:ext>
            </a:extLst>
          </p:cNvPr>
          <p:cNvSpPr txBox="1"/>
          <p:nvPr/>
        </p:nvSpPr>
        <p:spPr>
          <a:xfrm>
            <a:off x="3393287" y="3739177"/>
            <a:ext cx="110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1 (Real)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00CEE41-81EA-4CB6-A1C3-11DAF4D8FD61}"/>
              </a:ext>
            </a:extLst>
          </p:cNvPr>
          <p:cNvSpPr txBox="1"/>
          <p:nvPr/>
        </p:nvSpPr>
        <p:spPr>
          <a:xfrm>
            <a:off x="7612568" y="3739177"/>
            <a:ext cx="110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 (Fake)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1EA4DD4-71AA-42C0-ADE7-27BD262F48AA}"/>
              </a:ext>
            </a:extLst>
          </p:cNvPr>
          <p:cNvGrpSpPr/>
          <p:nvPr/>
        </p:nvGrpSpPr>
        <p:grpSpPr>
          <a:xfrm>
            <a:off x="416278" y="2847123"/>
            <a:ext cx="4003255" cy="879920"/>
            <a:chOff x="875522" y="2833778"/>
            <a:chExt cx="4003255" cy="879920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99C490A4-C371-4356-9396-50A6C489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22" y="2833778"/>
              <a:ext cx="879920" cy="879920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EB02F51-1BC8-47C1-A54C-EDCE8999B31A}"/>
                </a:ext>
              </a:extLst>
            </p:cNvPr>
            <p:cNvSpPr/>
            <p:nvPr/>
          </p:nvSpPr>
          <p:spPr>
            <a:xfrm>
              <a:off x="2190093" y="2847660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Binary</a:t>
              </a:r>
            </a:p>
            <a:p>
              <a:pPr algn="ctr"/>
              <a:r>
                <a:rPr lang="en-US" altLang="zh-TW" sz="2400" dirty="0"/>
                <a:t>Classifier</a:t>
              </a:r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C1FBD478-1288-4CEE-BBC4-11D65E781DAB}"/>
                </a:ext>
              </a:extLst>
            </p:cNvPr>
            <p:cNvSpPr/>
            <p:nvPr/>
          </p:nvSpPr>
          <p:spPr>
            <a:xfrm>
              <a:off x="1755442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97AD5B05-0A5B-4963-B4E1-4F32F9A0D506}"/>
                </a:ext>
              </a:extLst>
            </p:cNvPr>
            <p:cNvSpPr/>
            <p:nvPr/>
          </p:nvSpPr>
          <p:spPr>
            <a:xfrm>
              <a:off x="3560817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47D4CA26-EA14-44E0-B594-A1D1FA6F90FB}"/>
                </a:ext>
              </a:extLst>
            </p:cNvPr>
            <p:cNvSpPr txBox="1"/>
            <p:nvPr/>
          </p:nvSpPr>
          <p:spPr>
            <a:xfrm>
              <a:off x="3935072" y="3037882"/>
              <a:ext cx="943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BABF163-4CD9-409F-A759-6B9002CC1C39}"/>
              </a:ext>
            </a:extLst>
          </p:cNvPr>
          <p:cNvGrpSpPr/>
          <p:nvPr/>
        </p:nvGrpSpPr>
        <p:grpSpPr>
          <a:xfrm>
            <a:off x="4662395" y="2841734"/>
            <a:ext cx="3976419" cy="876924"/>
            <a:chOff x="4912391" y="2852915"/>
            <a:chExt cx="3976419" cy="876924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5F73E27-C3F0-4D62-BB7A-D0309E05F6C7}"/>
                </a:ext>
              </a:extLst>
            </p:cNvPr>
            <p:cNvSpPr/>
            <p:nvPr/>
          </p:nvSpPr>
          <p:spPr>
            <a:xfrm>
              <a:off x="6179053" y="285291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Binary</a:t>
              </a:r>
            </a:p>
            <a:p>
              <a:pPr algn="ctr"/>
              <a:r>
                <a:rPr lang="en-US" altLang="zh-TW" sz="2400" dirty="0"/>
                <a:t>Classifier</a:t>
              </a:r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1D26B226-5E7C-476D-8C57-82A7A550A8EA}"/>
                </a:ext>
              </a:extLst>
            </p:cNvPr>
            <p:cNvSpPr/>
            <p:nvPr/>
          </p:nvSpPr>
          <p:spPr>
            <a:xfrm>
              <a:off x="5744402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81558333-D94E-4C8C-AAE1-C7C8BBA653D3}"/>
                </a:ext>
              </a:extLst>
            </p:cNvPr>
            <p:cNvSpPr/>
            <p:nvPr/>
          </p:nvSpPr>
          <p:spPr>
            <a:xfrm>
              <a:off x="7549777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40DF7738-4827-4E3E-910A-C5401A55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2391" y="2874003"/>
              <a:ext cx="813045" cy="85583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17B66654-419F-44E9-9D4B-9AFE59237D7B}"/>
                </a:ext>
              </a:extLst>
            </p:cNvPr>
            <p:cNvSpPr txBox="1"/>
            <p:nvPr/>
          </p:nvSpPr>
          <p:spPr>
            <a:xfrm>
              <a:off x="7945105" y="3056251"/>
              <a:ext cx="943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D07BC68-C5A8-42A7-A397-A39DB61C6DE2}"/>
              </a:ext>
            </a:extLst>
          </p:cNvPr>
          <p:cNvCxnSpPr>
            <a:cxnSpLocks/>
          </p:cNvCxnSpPr>
          <p:nvPr/>
        </p:nvCxnSpPr>
        <p:spPr>
          <a:xfrm>
            <a:off x="3947680" y="3435397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DA3DA334-6E53-4D73-B127-10C8F72AA047}"/>
              </a:ext>
            </a:extLst>
          </p:cNvPr>
          <p:cNvCxnSpPr>
            <a:cxnSpLocks/>
          </p:cNvCxnSpPr>
          <p:nvPr/>
        </p:nvCxnSpPr>
        <p:spPr>
          <a:xfrm>
            <a:off x="8166961" y="3421025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FA204E4-38F8-4B17-ABE2-1026A535ED30}"/>
              </a:ext>
            </a:extLst>
          </p:cNvPr>
          <p:cNvCxnSpPr>
            <a:cxnSpLocks/>
          </p:cNvCxnSpPr>
          <p:nvPr/>
        </p:nvCxnSpPr>
        <p:spPr>
          <a:xfrm>
            <a:off x="544596" y="6085977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>
            <a:extLst>
              <a:ext uri="{FF2B5EF4-FFF2-40B4-BE49-F238E27FC236}">
                <a16:creationId xmlns:a16="http://schemas.microsoft.com/office/drawing/2014/main" id="{AAB21A4D-2FD1-4DE9-BBCF-6E5FB6F1AD84}"/>
              </a:ext>
            </a:extLst>
          </p:cNvPr>
          <p:cNvSpPr/>
          <p:nvPr/>
        </p:nvSpPr>
        <p:spPr>
          <a:xfrm>
            <a:off x="2990979" y="599066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9787DBD9-7D0A-4F36-A879-704406B4189B}"/>
              </a:ext>
            </a:extLst>
          </p:cNvPr>
          <p:cNvSpPr/>
          <p:nvPr/>
        </p:nvSpPr>
        <p:spPr>
          <a:xfrm>
            <a:off x="2805859" y="599066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D95FDDE8-EF09-4E22-9E30-6FF8456325D9}"/>
              </a:ext>
            </a:extLst>
          </p:cNvPr>
          <p:cNvSpPr/>
          <p:nvPr/>
        </p:nvSpPr>
        <p:spPr>
          <a:xfrm>
            <a:off x="3155187" y="599066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0756FA23-DFC7-49D8-8D27-92A1D28C415D}"/>
              </a:ext>
            </a:extLst>
          </p:cNvPr>
          <p:cNvSpPr/>
          <p:nvPr/>
        </p:nvSpPr>
        <p:spPr>
          <a:xfrm>
            <a:off x="2542319" y="598861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C5FE01A0-11FF-4474-BDEB-CB01C267D301}"/>
              </a:ext>
            </a:extLst>
          </p:cNvPr>
          <p:cNvSpPr/>
          <p:nvPr/>
        </p:nvSpPr>
        <p:spPr>
          <a:xfrm>
            <a:off x="3430690" y="600018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5387977A-234C-494A-BF5B-AB7B1F48414E}"/>
              </a:ext>
            </a:extLst>
          </p:cNvPr>
          <p:cNvSpPr/>
          <p:nvPr/>
        </p:nvSpPr>
        <p:spPr>
          <a:xfrm>
            <a:off x="1474321" y="597909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1615E595-24C2-4758-BD55-FFB0BD9DB146}"/>
              </a:ext>
            </a:extLst>
          </p:cNvPr>
          <p:cNvSpPr/>
          <p:nvPr/>
        </p:nvSpPr>
        <p:spPr>
          <a:xfrm>
            <a:off x="1289201" y="597909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3241FDE6-4FC7-4C70-8B5C-9DC1628AD6E0}"/>
              </a:ext>
            </a:extLst>
          </p:cNvPr>
          <p:cNvSpPr/>
          <p:nvPr/>
        </p:nvSpPr>
        <p:spPr>
          <a:xfrm>
            <a:off x="1638529" y="597909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C54F9E93-7B66-4039-9D8E-A706E26298D1}"/>
              </a:ext>
            </a:extLst>
          </p:cNvPr>
          <p:cNvSpPr/>
          <p:nvPr/>
        </p:nvSpPr>
        <p:spPr>
          <a:xfrm>
            <a:off x="1025661" y="597704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F2378ED-AA00-4F82-9AA0-B73C3D105958}"/>
              </a:ext>
            </a:extLst>
          </p:cNvPr>
          <p:cNvSpPr/>
          <p:nvPr/>
        </p:nvSpPr>
        <p:spPr>
          <a:xfrm>
            <a:off x="1914032" y="598861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F84D6E39-E55D-44E9-A5A8-482FA0AECD06}"/>
              </a:ext>
            </a:extLst>
          </p:cNvPr>
          <p:cNvSpPr/>
          <p:nvPr/>
        </p:nvSpPr>
        <p:spPr>
          <a:xfrm rot="21343433">
            <a:off x="1013016" y="4859017"/>
            <a:ext cx="2532185" cy="1012995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  <a:gd name="connsiteX0" fmla="*/ 0 w 2532185"/>
              <a:gd name="connsiteY0" fmla="*/ 897768 h 960905"/>
              <a:gd name="connsiteX1" fmla="*/ 1216231 w 2532185"/>
              <a:gd name="connsiteY1" fmla="*/ 908987 h 960905"/>
              <a:gd name="connsiteX2" fmla="*/ 1688124 w 2532185"/>
              <a:gd name="connsiteY2" fmla="*/ 95909 h 960905"/>
              <a:gd name="connsiteX3" fmla="*/ 2532185 w 2532185"/>
              <a:gd name="connsiteY3" fmla="*/ 11503 h 960905"/>
              <a:gd name="connsiteX0" fmla="*/ 0 w 2532185"/>
              <a:gd name="connsiteY0" fmla="*/ 897768 h 1010264"/>
              <a:gd name="connsiteX1" fmla="*/ 1216231 w 2532185"/>
              <a:gd name="connsiteY1" fmla="*/ 908987 h 1010264"/>
              <a:gd name="connsiteX2" fmla="*/ 1688124 w 2532185"/>
              <a:gd name="connsiteY2" fmla="*/ 95909 h 1010264"/>
              <a:gd name="connsiteX3" fmla="*/ 2532185 w 2532185"/>
              <a:gd name="connsiteY3" fmla="*/ 11503 h 1010264"/>
              <a:gd name="connsiteX0" fmla="*/ 0 w 2532185"/>
              <a:gd name="connsiteY0" fmla="*/ 889666 h 1002162"/>
              <a:gd name="connsiteX1" fmla="*/ 1216231 w 2532185"/>
              <a:gd name="connsiteY1" fmla="*/ 900885 h 1002162"/>
              <a:gd name="connsiteX2" fmla="*/ 1688124 w 2532185"/>
              <a:gd name="connsiteY2" fmla="*/ 87807 h 1002162"/>
              <a:gd name="connsiteX3" fmla="*/ 2532185 w 2532185"/>
              <a:gd name="connsiteY3" fmla="*/ 3401 h 1002162"/>
              <a:gd name="connsiteX0" fmla="*/ 0 w 2532185"/>
              <a:gd name="connsiteY0" fmla="*/ 941154 h 1012995"/>
              <a:gd name="connsiteX1" fmla="*/ 1216231 w 2532185"/>
              <a:gd name="connsiteY1" fmla="*/ 952373 h 1012995"/>
              <a:gd name="connsiteX2" fmla="*/ 1630158 w 2532185"/>
              <a:gd name="connsiteY2" fmla="*/ 20342 h 1012995"/>
              <a:gd name="connsiteX3" fmla="*/ 2532185 w 2532185"/>
              <a:gd name="connsiteY3" fmla="*/ 54889 h 101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1012995">
                <a:moveTo>
                  <a:pt x="0" y="941154"/>
                </a:moveTo>
                <a:cubicBezTo>
                  <a:pt x="414997" y="916535"/>
                  <a:pt x="944538" y="1105842"/>
                  <a:pt x="1216231" y="952373"/>
                </a:cubicBezTo>
                <a:cubicBezTo>
                  <a:pt x="1487924" y="798904"/>
                  <a:pt x="1393352" y="137573"/>
                  <a:pt x="1630158" y="20342"/>
                </a:cubicBezTo>
                <a:cubicBezTo>
                  <a:pt x="1991287" y="-35059"/>
                  <a:pt x="2228557" y="38476"/>
                  <a:pt x="2532185" y="548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8FEA29F-1E82-45A2-A0CB-43C84DC18716}"/>
              </a:ext>
            </a:extLst>
          </p:cNvPr>
          <p:cNvSpPr txBox="1"/>
          <p:nvPr/>
        </p:nvSpPr>
        <p:spPr>
          <a:xfrm>
            <a:off x="501024" y="4981903"/>
            <a:ext cx="2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They don’t move.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1E70F5D-C397-43BC-9000-24C53966445F}"/>
              </a:ext>
            </a:extLst>
          </p:cNvPr>
          <p:cNvSpPr txBox="1"/>
          <p:nvPr/>
        </p:nvSpPr>
        <p:spPr>
          <a:xfrm>
            <a:off x="8201688" y="5813115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930D7A17-A150-4BA2-A96D-1B9E7E6E14A0}"/>
              </a:ext>
            </a:extLst>
          </p:cNvPr>
          <p:cNvCxnSpPr>
            <a:cxnSpLocks/>
          </p:cNvCxnSpPr>
          <p:nvPr/>
        </p:nvCxnSpPr>
        <p:spPr>
          <a:xfrm>
            <a:off x="4619072" y="5083405"/>
            <a:ext cx="3608951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BF060CC-4370-40AE-A08F-F255CF98EC5E}"/>
              </a:ext>
            </a:extLst>
          </p:cNvPr>
          <p:cNvSpPr txBox="1"/>
          <p:nvPr/>
        </p:nvSpPr>
        <p:spPr>
          <a:xfrm>
            <a:off x="8192683" y="4848807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5312D8FE-ED2A-4970-9941-92CE10122345}"/>
              </a:ext>
            </a:extLst>
          </p:cNvPr>
          <p:cNvSpPr/>
          <p:nvPr/>
        </p:nvSpPr>
        <p:spPr>
          <a:xfrm>
            <a:off x="5281583" y="5268313"/>
            <a:ext cx="611288" cy="551543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903437A-C9F6-4923-B8A4-4A7C64F4803D}"/>
              </a:ext>
            </a:extLst>
          </p:cNvPr>
          <p:cNvGrpSpPr/>
          <p:nvPr/>
        </p:nvGrpSpPr>
        <p:grpSpPr>
          <a:xfrm>
            <a:off x="7001661" y="182157"/>
            <a:ext cx="1993712" cy="879657"/>
            <a:chOff x="935012" y="2092901"/>
            <a:chExt cx="1993712" cy="879657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8401B12F-B9A9-4767-927B-57A77D72E930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327F277B-C222-4CB2-B220-FB48183E3787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62D284A8-5B16-47E2-9D3E-561628F0AC24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406E9CC8-3144-4087-8F33-66867E3B5257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6BCF453-33D5-4B59-AB28-6F0810DA18AB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1293F1E-85F6-47C2-A8DB-3CE839A64756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/>
      <p:bldP spid="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Wasserstein GAN (WGAN): </a:t>
            </a:r>
            <a:br>
              <a:rPr lang="en-US" altLang="zh-TW" dirty="0"/>
            </a:br>
            <a:r>
              <a:rPr lang="en-US" altLang="zh-TW" dirty="0"/>
              <a:t>Earth Mover’s Distance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Considering one distribution P as a pile of earth, and another distribution Q as the target</a:t>
            </a:r>
          </a:p>
          <a:p>
            <a:r>
              <a:rPr lang="en-US" altLang="zh-TW" dirty="0"/>
              <a:t>The average distance the earth mover has to move the earth.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1099352" y="5626066"/>
            <a:ext cx="3642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「推土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62" y="3826232"/>
            <a:ext cx="3752850" cy="279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73909" y="4280698"/>
            <a:ext cx="164892" cy="1345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815070" y="4280698"/>
            <a:ext cx="164892" cy="13453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99677" y="3849810"/>
                <a:ext cx="313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677" y="3849810"/>
                <a:ext cx="3133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30355" y="3826232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355" y="3826232"/>
                <a:ext cx="3343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2504164" y="5124883"/>
            <a:ext cx="75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</a:t>
            </a:r>
            <a:endParaRPr lang="zh-TW" altLang="en-US" sz="2400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>
            <a:off x="2013033" y="5547030"/>
            <a:ext cx="1717322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013033" y="5983306"/>
                <a:ext cx="1745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33" y="5983306"/>
                <a:ext cx="1745541" cy="369332"/>
              </a:xfrm>
              <a:prstGeom prst="rect">
                <a:avLst/>
              </a:prstGeom>
              <a:blipFill>
                <a:blip r:embed="rId6"/>
                <a:stretch>
                  <a:fillRect l="-3484" r="-3136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0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WGAN: Earth Mover’s Distance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" y="1704276"/>
            <a:ext cx="4136073" cy="14771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7863" y="6410504"/>
            <a:ext cx="8440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TW" dirty="0"/>
              <a:t>Source of image: </a:t>
            </a:r>
            <a:r>
              <a:rPr lang="zh-TW" altLang="en-US" dirty="0"/>
              <a:t>https://vincentherrmann.github.io/blog/wasserstein/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7" y="3389993"/>
            <a:ext cx="4160008" cy="1368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9671" y="2251605"/>
                <a:ext cx="3133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1" y="2251605"/>
                <a:ext cx="3133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8705" y="3894123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05" y="3894123"/>
                <a:ext cx="3343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452387" y="3136215"/>
            <a:ext cx="41360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345693" y="4758417"/>
            <a:ext cx="4266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52387" y="5460240"/>
            <a:ext cx="8489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Using the “moving plan” with the smallest average distance to define the earth mover’s distance.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3027" y="4990877"/>
            <a:ext cx="848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There many possible “moving plans”.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手繪多邊形: 圖案 23"/>
          <p:cNvSpPr/>
          <p:nvPr/>
        </p:nvSpPr>
        <p:spPr>
          <a:xfrm>
            <a:off x="1885004" y="1924902"/>
            <a:ext cx="392969" cy="1029257"/>
          </a:xfrm>
          <a:custGeom>
            <a:avLst/>
            <a:gdLst>
              <a:gd name="connsiteX0" fmla="*/ 392969 w 392969"/>
              <a:gd name="connsiteY0" fmla="*/ 143885 h 1029257"/>
              <a:gd name="connsiteX1" fmla="*/ 44626 w 392969"/>
              <a:gd name="connsiteY1" fmla="*/ 71314 h 1029257"/>
              <a:gd name="connsiteX2" fmla="*/ 15598 w 392969"/>
              <a:gd name="connsiteY2" fmla="*/ 1029257 h 10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969" h="1029257">
                <a:moveTo>
                  <a:pt x="392969" y="143885"/>
                </a:moveTo>
                <a:cubicBezTo>
                  <a:pt x="250245" y="33818"/>
                  <a:pt x="107521" y="-76248"/>
                  <a:pt x="44626" y="71314"/>
                </a:cubicBezTo>
                <a:cubicBezTo>
                  <a:pt x="-18269" y="218876"/>
                  <a:pt x="-1336" y="624066"/>
                  <a:pt x="15598" y="102925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724944" y="2112578"/>
            <a:ext cx="798286" cy="681924"/>
          </a:xfrm>
          <a:custGeom>
            <a:avLst/>
            <a:gdLst>
              <a:gd name="connsiteX0" fmla="*/ 0 w 798286"/>
              <a:gd name="connsiteY0" fmla="*/ 290038 h 681924"/>
              <a:gd name="connsiteX1" fmla="*/ 348343 w 798286"/>
              <a:gd name="connsiteY1" fmla="*/ 14267 h 681924"/>
              <a:gd name="connsiteX2" fmla="*/ 798286 w 798286"/>
              <a:gd name="connsiteY2" fmla="*/ 681924 h 6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681924">
                <a:moveTo>
                  <a:pt x="0" y="290038"/>
                </a:moveTo>
                <a:cubicBezTo>
                  <a:pt x="107647" y="119495"/>
                  <a:pt x="215295" y="-51047"/>
                  <a:pt x="348343" y="14267"/>
                </a:cubicBezTo>
                <a:cubicBezTo>
                  <a:pt x="481391" y="79581"/>
                  <a:pt x="639838" y="380752"/>
                  <a:pt x="798286" y="6819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65" y="1717785"/>
            <a:ext cx="4136073" cy="1477169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65" y="3403502"/>
            <a:ext cx="4160008" cy="1368424"/>
          </a:xfrm>
          <a:prstGeom prst="rect">
            <a:avLst/>
          </a:prstGeom>
        </p:spPr>
      </p:pic>
      <p:cxnSp>
        <p:nvCxnSpPr>
          <p:cNvPr id="28" name="直線單箭頭接點 27"/>
          <p:cNvCxnSpPr/>
          <p:nvPr/>
        </p:nvCxnSpPr>
        <p:spPr>
          <a:xfrm>
            <a:off x="4823565" y="3149724"/>
            <a:ext cx="41360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4804845" y="4771926"/>
            <a:ext cx="4266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手繪多邊形: 圖案 29"/>
          <p:cNvSpPr/>
          <p:nvPr/>
        </p:nvSpPr>
        <p:spPr>
          <a:xfrm>
            <a:off x="5834744" y="1938412"/>
            <a:ext cx="814408" cy="869600"/>
          </a:xfrm>
          <a:custGeom>
            <a:avLst/>
            <a:gdLst>
              <a:gd name="connsiteX0" fmla="*/ 392969 w 392969"/>
              <a:gd name="connsiteY0" fmla="*/ 143885 h 1029257"/>
              <a:gd name="connsiteX1" fmla="*/ 44626 w 392969"/>
              <a:gd name="connsiteY1" fmla="*/ 71314 h 1029257"/>
              <a:gd name="connsiteX2" fmla="*/ 15598 w 392969"/>
              <a:gd name="connsiteY2" fmla="*/ 1029257 h 10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969" h="1029257">
                <a:moveTo>
                  <a:pt x="392969" y="143885"/>
                </a:moveTo>
                <a:cubicBezTo>
                  <a:pt x="250245" y="33818"/>
                  <a:pt x="107521" y="-76248"/>
                  <a:pt x="44626" y="71314"/>
                </a:cubicBezTo>
                <a:cubicBezTo>
                  <a:pt x="-18269" y="218876"/>
                  <a:pt x="-1336" y="624066"/>
                  <a:pt x="15598" y="102925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/>
          <p:cNvSpPr/>
          <p:nvPr/>
        </p:nvSpPr>
        <p:spPr>
          <a:xfrm>
            <a:off x="5096122" y="2126087"/>
            <a:ext cx="1160060" cy="681924"/>
          </a:xfrm>
          <a:custGeom>
            <a:avLst/>
            <a:gdLst>
              <a:gd name="connsiteX0" fmla="*/ 0 w 798286"/>
              <a:gd name="connsiteY0" fmla="*/ 290038 h 681924"/>
              <a:gd name="connsiteX1" fmla="*/ 348343 w 798286"/>
              <a:gd name="connsiteY1" fmla="*/ 14267 h 681924"/>
              <a:gd name="connsiteX2" fmla="*/ 798286 w 798286"/>
              <a:gd name="connsiteY2" fmla="*/ 681924 h 6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681924">
                <a:moveTo>
                  <a:pt x="0" y="290038"/>
                </a:moveTo>
                <a:cubicBezTo>
                  <a:pt x="107647" y="119495"/>
                  <a:pt x="215295" y="-51047"/>
                  <a:pt x="348343" y="14267"/>
                </a:cubicBezTo>
                <a:cubicBezTo>
                  <a:pt x="481391" y="79581"/>
                  <a:pt x="639838" y="380752"/>
                  <a:pt x="798286" y="6819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3004425" y="1495728"/>
            <a:ext cx="1549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Smaller distance?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409818" y="1518321"/>
            <a:ext cx="1549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Larger distance?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4" grpId="0" animBg="1"/>
      <p:bldP spid="25" grpId="0" animBg="1"/>
      <p:bldP spid="30" grpId="0" animBg="1"/>
      <p:bldP spid="31" grpId="0" animBg="1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428" y="1734402"/>
            <a:ext cx="4105275" cy="143827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428" y="3353154"/>
            <a:ext cx="4152900" cy="1447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WGAN: Earth Mover’s Distance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87" y="1704276"/>
            <a:ext cx="4136073" cy="14771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7863" y="6410504"/>
            <a:ext cx="8440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TW" dirty="0"/>
              <a:t>Source of image: </a:t>
            </a:r>
            <a:r>
              <a:rPr lang="zh-TW" altLang="en-US" dirty="0"/>
              <a:t>https://vincentherrmann.github.io/blog/wasserstein/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87" y="3389993"/>
            <a:ext cx="4160008" cy="1368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9671" y="2251605"/>
                <a:ext cx="3133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1" y="2251605"/>
                <a:ext cx="31335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8705" y="3894123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05" y="3894123"/>
                <a:ext cx="33432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452387" y="3136215"/>
            <a:ext cx="41360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345693" y="4758417"/>
            <a:ext cx="4266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52387" y="5460240"/>
            <a:ext cx="8489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Using the “moving plan” with the smallest average distance to define the earth mover’s distance.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3027" y="4990877"/>
            <a:ext cx="848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There many possible “moving plans”.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手繪多邊形: 圖案 23"/>
          <p:cNvSpPr/>
          <p:nvPr/>
        </p:nvSpPr>
        <p:spPr>
          <a:xfrm>
            <a:off x="1885004" y="1924902"/>
            <a:ext cx="392969" cy="1029257"/>
          </a:xfrm>
          <a:custGeom>
            <a:avLst/>
            <a:gdLst>
              <a:gd name="connsiteX0" fmla="*/ 392969 w 392969"/>
              <a:gd name="connsiteY0" fmla="*/ 143885 h 1029257"/>
              <a:gd name="connsiteX1" fmla="*/ 44626 w 392969"/>
              <a:gd name="connsiteY1" fmla="*/ 71314 h 1029257"/>
              <a:gd name="connsiteX2" fmla="*/ 15598 w 392969"/>
              <a:gd name="connsiteY2" fmla="*/ 1029257 h 10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969" h="1029257">
                <a:moveTo>
                  <a:pt x="392969" y="143885"/>
                </a:moveTo>
                <a:cubicBezTo>
                  <a:pt x="250245" y="33818"/>
                  <a:pt x="107521" y="-76248"/>
                  <a:pt x="44626" y="71314"/>
                </a:cubicBezTo>
                <a:cubicBezTo>
                  <a:pt x="-18269" y="218876"/>
                  <a:pt x="-1336" y="624066"/>
                  <a:pt x="15598" y="102925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724944" y="2112578"/>
            <a:ext cx="798286" cy="681924"/>
          </a:xfrm>
          <a:custGeom>
            <a:avLst/>
            <a:gdLst>
              <a:gd name="connsiteX0" fmla="*/ 0 w 798286"/>
              <a:gd name="connsiteY0" fmla="*/ 290038 h 681924"/>
              <a:gd name="connsiteX1" fmla="*/ 348343 w 798286"/>
              <a:gd name="connsiteY1" fmla="*/ 14267 h 681924"/>
              <a:gd name="connsiteX2" fmla="*/ 798286 w 798286"/>
              <a:gd name="connsiteY2" fmla="*/ 681924 h 6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681924">
                <a:moveTo>
                  <a:pt x="0" y="290038"/>
                </a:moveTo>
                <a:cubicBezTo>
                  <a:pt x="107647" y="119495"/>
                  <a:pt x="215295" y="-51047"/>
                  <a:pt x="348343" y="14267"/>
                </a:cubicBezTo>
                <a:cubicBezTo>
                  <a:pt x="481391" y="79581"/>
                  <a:pt x="639838" y="380752"/>
                  <a:pt x="798286" y="6819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823565" y="3149724"/>
            <a:ext cx="41360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4804845" y="4771926"/>
            <a:ext cx="4266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463609" y="1384762"/>
            <a:ext cx="494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Best “moving plans” of this example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9218"/>
            <a:ext cx="4619625" cy="46101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8" y="5346252"/>
            <a:ext cx="4105275" cy="14382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5370491"/>
            <a:ext cx="4152900" cy="14478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811936" y="18584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“moving plan” is a matrix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811936" y="625349"/>
            <a:ext cx="4036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value of the element is the amount of earth from one position to another.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269896" y="1301048"/>
            <a:ext cx="348344" cy="327649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 rot="16200000">
            <a:off x="2766333" y="1475220"/>
            <a:ext cx="348344" cy="327649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764847" y="4539494"/>
                <a:ext cx="21975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 moving plan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847" y="4539494"/>
                <a:ext cx="2197552" cy="461665"/>
              </a:xfrm>
              <a:prstGeom prst="rect">
                <a:avLst/>
              </a:prstGeom>
              <a:blipFill>
                <a:blip r:embed="rId5"/>
                <a:stretch>
                  <a:fillRect l="-1389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666899" y="4931189"/>
                <a:ext cx="22955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>
                    <a:ea typeface="Cambria Math" panose="02040503050406030204" pitchFamily="18" charset="0"/>
                  </a:rPr>
                  <a:t>All possible plan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99" y="4931189"/>
                <a:ext cx="2295500" cy="369332"/>
              </a:xfrm>
              <a:prstGeom prst="rect">
                <a:avLst/>
              </a:prstGeom>
              <a:blipFill>
                <a:blip r:embed="rId6"/>
                <a:stretch>
                  <a:fillRect l="-7958" t="-26230" r="-3714" b="-47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637822" y="2293973"/>
                <a:ext cx="4377289" cy="979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822" y="2293973"/>
                <a:ext cx="4377289" cy="9798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697012" y="1879311"/>
                <a:ext cx="40367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Average distance of a plan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012" y="1879311"/>
                <a:ext cx="4036789" cy="461665"/>
              </a:xfrm>
              <a:prstGeom prst="rect">
                <a:avLst/>
              </a:prstGeom>
              <a:blipFill>
                <a:blip r:embed="rId8"/>
                <a:stretch>
                  <a:fillRect l="-241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4757797" y="3370253"/>
            <a:ext cx="403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Earth Mover’s Distance: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866993" y="3949022"/>
                <a:ext cx="3810563" cy="522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993" y="3949022"/>
                <a:ext cx="3810563" cy="522322"/>
              </a:xfrm>
              <a:prstGeom prst="rect">
                <a:avLst/>
              </a:prstGeom>
              <a:blipFill>
                <a:blip r:embed="rId9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609736" y="4533091"/>
            <a:ext cx="218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The best plan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99307" y="1863086"/>
                <a:ext cx="3133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07" y="1863086"/>
                <a:ext cx="31335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430525" y="216623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25" y="216623"/>
                <a:ext cx="33432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9384" y="3551156"/>
                <a:ext cx="386003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84" y="3551156"/>
                <a:ext cx="386003" cy="397866"/>
              </a:xfrm>
              <a:prstGeom prst="rect">
                <a:avLst/>
              </a:prstGeom>
              <a:blipFill>
                <a:blip r:embed="rId12"/>
                <a:stretch>
                  <a:fillRect l="-11111" r="-9524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349043" y="189169"/>
                <a:ext cx="383631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43" y="189169"/>
                <a:ext cx="383631" cy="397866"/>
              </a:xfrm>
              <a:prstGeom prst="rect">
                <a:avLst/>
              </a:prstGeom>
              <a:blipFill>
                <a:blip r:embed="rId13"/>
                <a:stretch>
                  <a:fillRect l="-9524" r="-7937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3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6" grpId="0" animBg="1"/>
      <p:bldP spid="17" grpId="0" animBg="1"/>
      <p:bldP spid="19" grpId="0"/>
      <p:bldP spid="20" grpId="0"/>
      <p:bldP spid="21" grpId="0"/>
      <p:bldP spid="22" grpId="0"/>
      <p:bldP spid="23" grpId="0"/>
      <p:bldP spid="24" grpId="0"/>
      <p:bldP spid="7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H="1">
            <a:off x="2293993" y="3084261"/>
            <a:ext cx="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1014264" y="3084700"/>
            <a:ext cx="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2479" y="3435899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479" y="3435899"/>
                <a:ext cx="770596" cy="369332"/>
              </a:xfrm>
              <a:prstGeom prst="rect">
                <a:avLst/>
              </a:prstGeom>
              <a:blipFill>
                <a:blip r:embed="rId2"/>
                <a:stretch>
                  <a:fillRect l="-9524" r="-396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1823" y="3389845"/>
                <a:ext cx="494687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23" y="3389845"/>
                <a:ext cx="494687" cy="403124"/>
              </a:xfrm>
              <a:prstGeom prst="rect">
                <a:avLst/>
              </a:prstGeom>
              <a:blipFill>
                <a:blip r:embed="rId3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>
            <a:cxnSpLocks/>
          </p:cNvCxnSpPr>
          <p:nvPr/>
        </p:nvCxnSpPr>
        <p:spPr>
          <a:xfrm>
            <a:off x="5030047" y="3105398"/>
            <a:ext cx="0" cy="1072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>
            <a:off x="4504182" y="3105398"/>
            <a:ext cx="0" cy="10722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096275" y="344440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75" y="3444405"/>
                <a:ext cx="770596" cy="369332"/>
              </a:xfrm>
              <a:prstGeom prst="rect">
                <a:avLst/>
              </a:prstGeom>
              <a:blipFill>
                <a:blip r:embed="rId4"/>
                <a:stretch>
                  <a:fillRect l="-8730" r="-396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875939" y="3444405"/>
                <a:ext cx="605294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9" y="3444405"/>
                <a:ext cx="605294" cy="403187"/>
              </a:xfrm>
              <a:prstGeom prst="rect">
                <a:avLst/>
              </a:prstGeom>
              <a:blipFill>
                <a:blip r:embed="rId5"/>
                <a:stretch>
                  <a:fillRect l="-12121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24874" y="4528201"/>
                <a:ext cx="1871602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4" y="4528201"/>
                <a:ext cx="1871602" cy="798873"/>
              </a:xfrm>
              <a:prstGeom prst="rect">
                <a:avLst/>
              </a:prstGeom>
              <a:blipFill>
                <a:blip r:embed="rId6"/>
                <a:stretch>
                  <a:fillRect b="-152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>
            <a:cxnSpLocks/>
          </p:cNvCxnSpPr>
          <p:nvPr/>
        </p:nvCxnSpPr>
        <p:spPr>
          <a:xfrm flipH="1">
            <a:off x="7637563" y="3173900"/>
            <a:ext cx="0" cy="937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586417" y="3173900"/>
            <a:ext cx="0" cy="9371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730240" y="3490884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240" y="3490884"/>
                <a:ext cx="770596" cy="369332"/>
              </a:xfrm>
              <a:prstGeom prst="rect">
                <a:avLst/>
              </a:prstGeom>
              <a:blipFill>
                <a:blip r:embed="rId7"/>
                <a:stretch>
                  <a:fillRect l="-8730" r="-396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819371" y="3457092"/>
                <a:ext cx="715901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371" y="3457092"/>
                <a:ext cx="715901" cy="403124"/>
              </a:xfrm>
              <a:prstGeom prst="rect">
                <a:avLst/>
              </a:prstGeom>
              <a:blipFill>
                <a:blip r:embed="rId8"/>
                <a:stretch>
                  <a:fillRect l="-10256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 rot="10800000">
            <a:off x="2989681" y="3543204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 rot="10800000">
            <a:off x="5897049" y="3518966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459396" y="2726481"/>
                <a:ext cx="389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96" y="2726481"/>
                <a:ext cx="389466" cy="369332"/>
              </a:xfrm>
              <a:prstGeom prst="rect">
                <a:avLst/>
              </a:prstGeom>
              <a:blipFill>
                <a:blip r:embed="rId9"/>
                <a:stretch>
                  <a:fillRect l="-18750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555707" y="2666784"/>
                <a:ext cx="5193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707" y="2666784"/>
                <a:ext cx="519309" cy="369332"/>
              </a:xfrm>
              <a:prstGeom prst="rect">
                <a:avLst/>
              </a:prstGeom>
              <a:blipFill>
                <a:blip r:embed="rId10"/>
                <a:stretch>
                  <a:fillRect l="-13953" r="-348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1097470" y="3620565"/>
            <a:ext cx="1130296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4586253" y="3230649"/>
            <a:ext cx="365473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743651" y="4555255"/>
                <a:ext cx="1982209" cy="798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651" y="4555255"/>
                <a:ext cx="1982209" cy="798937"/>
              </a:xfrm>
              <a:prstGeom prst="rect">
                <a:avLst/>
              </a:prstGeom>
              <a:blipFill>
                <a:blip r:embed="rId11"/>
                <a:stretch>
                  <a:fillRect b="-16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499132" y="4491858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32" y="4491858"/>
                <a:ext cx="2174570" cy="798873"/>
              </a:xfrm>
              <a:prstGeom prst="rect">
                <a:avLst/>
              </a:prstGeom>
              <a:blipFill>
                <a:blip r:embed="rId12"/>
                <a:stretch>
                  <a:fillRect b="-2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24874" y="5711824"/>
                <a:ext cx="188885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4" y="5711824"/>
                <a:ext cx="1888850" cy="798873"/>
              </a:xfrm>
              <a:prstGeom prst="rect">
                <a:avLst/>
              </a:prstGeom>
              <a:blipFill>
                <a:blip r:embed="rId13"/>
                <a:stretch>
                  <a:fillRect b="-6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43651" y="5738878"/>
                <a:ext cx="1999458" cy="798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651" y="5738878"/>
                <a:ext cx="1999458" cy="798937"/>
              </a:xfrm>
              <a:prstGeom prst="rect">
                <a:avLst/>
              </a:prstGeom>
              <a:blipFill>
                <a:blip r:embed="rId14"/>
                <a:stretch>
                  <a:fillRect b="-6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499132" y="5675481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32" y="5675481"/>
                <a:ext cx="2174570" cy="798873"/>
              </a:xfrm>
              <a:prstGeom prst="rect">
                <a:avLst/>
              </a:prstGeom>
              <a:blipFill>
                <a:blip r:embed="rId15"/>
                <a:stretch>
                  <a:fillRect b="-3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內容版面配置區 5"/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07" y="502714"/>
            <a:ext cx="4322250" cy="2037006"/>
          </a:xfrm>
        </p:spPr>
      </p:pic>
      <p:sp>
        <p:nvSpPr>
          <p:cNvPr id="3" name="矩形 2"/>
          <p:cNvSpPr/>
          <p:nvPr/>
        </p:nvSpPr>
        <p:spPr>
          <a:xfrm>
            <a:off x="110942" y="117728"/>
            <a:ext cx="4557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Why Earth Mover’s Distance?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84357" y="915390"/>
                <a:ext cx="2190471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57" y="915390"/>
                <a:ext cx="2190471" cy="465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946008" y="1832888"/>
                <a:ext cx="20671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08" y="1832888"/>
                <a:ext cx="2067168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箭號: 向右 36"/>
          <p:cNvSpPr/>
          <p:nvPr/>
        </p:nvSpPr>
        <p:spPr>
          <a:xfrm rot="5400000">
            <a:off x="1673592" y="1463915"/>
            <a:ext cx="492990" cy="46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7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6" grpId="0"/>
      <p:bldP spid="17" grpId="0"/>
      <p:bldP spid="19" grpId="0"/>
      <p:bldP spid="24" grpId="0"/>
      <p:bldP spid="25" grpId="0"/>
      <p:bldP spid="26" grpId="0"/>
      <p:bldP spid="29" grpId="0"/>
      <p:bldP spid="30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3113</TotalTime>
  <Words>1305</Words>
  <Application>Microsoft Office PowerPoint</Application>
  <PresentationFormat>如螢幕大小 (4:3)</PresentationFormat>
  <Paragraphs>278</Paragraphs>
  <Slides>21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2" baseType="lpstr">
      <vt:lpstr>CMR10</vt:lpstr>
      <vt:lpstr>NimbusRomNo9L-Regu</vt:lpstr>
      <vt:lpstr>新細明體</vt:lpstr>
      <vt:lpstr>Arial</vt:lpstr>
      <vt:lpstr>Calibri</vt:lpstr>
      <vt:lpstr>Calibri Light</vt:lpstr>
      <vt:lpstr>Cambria Math</vt:lpstr>
      <vt:lpstr>Helvetica</vt:lpstr>
      <vt:lpstr>Times New Roman</vt:lpstr>
      <vt:lpstr>Wingdings</vt:lpstr>
      <vt:lpstr>Office 佈景主題</vt:lpstr>
      <vt:lpstr>Tips for Improving GAN</vt:lpstr>
      <vt:lpstr>JS divergence is not suitable</vt:lpstr>
      <vt:lpstr>PowerPoint 簡報</vt:lpstr>
      <vt:lpstr>Least Square GAN (LSGAN)</vt:lpstr>
      <vt:lpstr>Wasserstein GAN (WGAN):  Earth Mover’s Distance</vt:lpstr>
      <vt:lpstr>WGAN: Earth Mover’s Distance</vt:lpstr>
      <vt:lpstr>WGAN: Earth Mover’s Distance</vt:lpstr>
      <vt:lpstr>PowerPoint 簡報</vt:lpstr>
      <vt:lpstr>PowerPoint 簡報</vt:lpstr>
      <vt:lpstr>WGAN</vt:lpstr>
      <vt:lpstr>WGAN</vt:lpstr>
      <vt:lpstr>PowerPoint 簡報</vt:lpstr>
      <vt:lpstr>Improved WGAN (WGAN-GP)</vt:lpstr>
      <vt:lpstr>PowerPoint 簡報</vt:lpstr>
      <vt:lpstr>Spectrum Norm</vt:lpstr>
      <vt:lpstr>PowerPoint 簡報</vt:lpstr>
      <vt:lpstr>Energy-based GAN (EBGAN)</vt:lpstr>
      <vt:lpstr>EBGAN</vt:lpstr>
      <vt:lpstr>Outlook:  Loss-sensitive GAN (LSGAN)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93</cp:revision>
  <dcterms:created xsi:type="dcterms:W3CDTF">2018-01-01T06:01:41Z</dcterms:created>
  <dcterms:modified xsi:type="dcterms:W3CDTF">2018-05-18T09:01:03Z</dcterms:modified>
</cp:coreProperties>
</file>